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29"/>
  </p:notesMasterIdLst>
  <p:handoutMasterIdLst>
    <p:handoutMasterId r:id="rId30"/>
  </p:handoutMasterIdLst>
  <p:sldIdLst>
    <p:sldId id="826" r:id="rId2"/>
    <p:sldId id="943" r:id="rId3"/>
    <p:sldId id="1004" r:id="rId4"/>
    <p:sldId id="1008" r:id="rId5"/>
    <p:sldId id="948" r:id="rId6"/>
    <p:sldId id="1018" r:id="rId7"/>
    <p:sldId id="967" r:id="rId8"/>
    <p:sldId id="998" r:id="rId9"/>
    <p:sldId id="986" r:id="rId10"/>
    <p:sldId id="1011" r:id="rId11"/>
    <p:sldId id="1012" r:id="rId12"/>
    <p:sldId id="1017" r:id="rId13"/>
    <p:sldId id="949" r:id="rId14"/>
    <p:sldId id="961" r:id="rId15"/>
    <p:sldId id="1007" r:id="rId16"/>
    <p:sldId id="987" r:id="rId17"/>
    <p:sldId id="1016" r:id="rId18"/>
    <p:sldId id="951" r:id="rId19"/>
    <p:sldId id="1015" r:id="rId20"/>
    <p:sldId id="1014" r:id="rId21"/>
    <p:sldId id="973" r:id="rId22"/>
    <p:sldId id="990" r:id="rId23"/>
    <p:sldId id="953" r:id="rId24"/>
    <p:sldId id="989" r:id="rId25"/>
    <p:sldId id="1010" r:id="rId26"/>
    <p:sldId id="1013" r:id="rId27"/>
    <p:sldId id="842" r:id="rId28"/>
  </p:sldIdLst>
  <p:sldSz cx="9144000" cy="6858000" type="screen4x3"/>
  <p:notesSz cx="7104063" cy="10234613"/>
  <p:embeddedFontLst>
    <p:embeddedFont>
      <p:font typeface="华光楷体一_CNKI" panose="02000500000000000000" pitchFamily="2" charset="-122"/>
      <p:regular r:id="rId31"/>
    </p:embeddedFont>
    <p:embeddedFont>
      <p:font typeface="Cambria Math" panose="02040503050406030204" pitchFamily="18" charset="0"/>
      <p:regular r:id="rId32"/>
    </p:embeddedFont>
    <p:embeddedFont>
      <p:font typeface="Tw Cen MT" panose="020B0602020104020603" pitchFamily="34" charset="0"/>
      <p:regular r:id="rId33"/>
      <p:bold r:id="rId34"/>
      <p:italic r:id="rId35"/>
      <p:boldItalic r:id="rId36"/>
    </p:embeddedFont>
    <p:embeddedFont>
      <p:font typeface="Wingdings 2" panose="05020102010507070707" pitchFamily="18" charset="2"/>
      <p:regular r:id="rId37"/>
    </p:embeddedFont>
    <p:embeddedFont>
      <p:font typeface="等线" panose="02010600030101010101" pitchFamily="2" charset="-122"/>
      <p:regular r:id="rId38"/>
      <p:bold r:id="rId39"/>
    </p:embeddedFont>
    <p:embeddedFont>
      <p:font typeface="黑体" panose="02010609060101010101" pitchFamily="49" charset="-122"/>
      <p:regular r:id="rId40"/>
    </p:embeddedFont>
    <p:embeddedFont>
      <p:font typeface="华文新魏" panose="02010800040101010101" pitchFamily="2" charset="-122"/>
      <p:regular r:id="rId41"/>
    </p:embeddedFont>
    <p:embeddedFont>
      <p:font typeface="华文中宋" panose="02010600040101010101" pitchFamily="2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CC"/>
    <a:srgbClr val="1B10FC"/>
    <a:srgbClr val="FFE697"/>
    <a:srgbClr val="BD9975"/>
    <a:srgbClr val="000099"/>
    <a:srgbClr val="CCFFCC"/>
    <a:srgbClr val="D5EEF7"/>
    <a:srgbClr val="369648"/>
    <a:srgbClr val="679E2A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2" autoAdjust="0"/>
    <p:restoredTop sz="92793" autoAdjust="0"/>
  </p:normalViewPr>
  <p:slideViewPr>
    <p:cSldViewPr snapToGrid="0" snapToObjects="1">
      <p:cViewPr varScale="1">
        <p:scale>
          <a:sx n="73" d="100"/>
          <a:sy n="73" d="100"/>
        </p:scale>
        <p:origin x="936" y="30"/>
      </p:cViewPr>
      <p:guideLst>
        <p:guide orient="horz" pos="221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898" y="60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C3D9F-D0A5-4920-BECA-4AD106AB0C5B}" type="datetime1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C22B4-6110-42E6-869B-62F9A6C65C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48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9750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662E01E-1AD3-4B02-9BDE-E94A407B85F1}" type="datetime1">
              <a:rPr lang="zh-CN" altLang="en-US" smtClean="0"/>
              <a:t>2021/12/13</a:t>
            </a:fld>
            <a:endParaRPr lang="zh-CN" altLang="en-US" sz="1300"/>
          </a:p>
        </p:txBody>
      </p:sp>
      <p:sp>
        <p:nvSpPr>
          <p:cNvPr id="583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95363" y="768350"/>
            <a:ext cx="5113337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>
            <a:noFill/>
          </a:ln>
        </p:spPr>
        <p:txBody>
          <a:bodyPr lIns="99075" tIns="49538" rIns="99075" bIns="49538"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单击此处编辑母版文本样式</a:t>
            </a:r>
          </a:p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二级</a:t>
            </a:r>
          </a:p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三级</a:t>
            </a:r>
          </a:p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四级</a:t>
            </a:r>
          </a:p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0263"/>
            <a:ext cx="3079750" cy="512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mtClean="0"/>
            </a:lvl1pPr>
          </a:lstStyle>
          <a:p>
            <a:pPr>
              <a:defRPr/>
            </a:pPr>
            <a:fld id="{97D78B0D-C5B9-4CCF-AA9D-27E9940E5644}" type="slidenum">
              <a:rPr lang="zh-CN" altLang="en-US"/>
              <a:pPr>
                <a:defRPr/>
              </a:pPr>
              <a:t>‹#›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4953024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000" kern="1200" dirty="0">
              <a:solidFill>
                <a:srgbClr val="F9F9F9"/>
              </a:solidFill>
              <a:latin typeface="Tw Cen MT"/>
              <a:ea typeface="宋体" charset="-122"/>
              <a:cs typeface="+mn-cs"/>
              <a:sym typeface="Tw Cen M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D78B0D-C5B9-4CCF-AA9D-27E9940E5644}" type="slidenum">
              <a:rPr lang="zh-CN" altLang="en-US" smtClean="0"/>
              <a:pPr>
                <a:defRPr/>
              </a:pPr>
              <a:t>1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207739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D78B0D-C5B9-4CCF-AA9D-27E9940E5644}" type="slidenum">
              <a:rPr lang="zh-CN" altLang="en-US" smtClean="0"/>
              <a:pPr>
                <a:defRPr/>
              </a:pPr>
              <a:t>2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192569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lIns="99075" tIns="49538" rIns="99075" bIns="49538"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780C-AFBC-4539-B6C5-A1462A4D3D28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9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906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14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7825" y="228600"/>
            <a:ext cx="2038350" cy="5897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965825" cy="58975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5867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9026"/>
            <a:ext cx="8153400" cy="88789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12775" y="1484243"/>
            <a:ext cx="4000500" cy="4837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5675" y="1484243"/>
            <a:ext cx="4000500" cy="4837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1835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9891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523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775" y="1484243"/>
            <a:ext cx="4000500" cy="481053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5675" y="1484243"/>
            <a:ext cx="4000500" cy="48105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7899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6685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469131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293042"/>
            <a:ext cx="3868737" cy="39619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69131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293042"/>
            <a:ext cx="3887788" cy="39619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865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355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57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032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Tw Cen MT" panose="020B0602020104020603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408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28600"/>
            <a:ext cx="81534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>
                <a:sym typeface="Tw Cen MT"/>
              </a:rPr>
              <a:t>单击此处编辑母版标题样式</a:t>
            </a:r>
          </a:p>
        </p:txBody>
      </p:sp>
      <p:sp>
        <p:nvSpPr>
          <p:cNvPr id="1027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341438"/>
            <a:ext cx="8153400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>
                <a:sym typeface="Tw Cen MT"/>
              </a:rPr>
              <a:t>单击此处编辑母版文本样式</a:t>
            </a:r>
          </a:p>
          <a:p>
            <a:pPr lvl="1"/>
            <a:r>
              <a:rPr lang="zh-CN" altLang="zh-CN" dirty="0">
                <a:sym typeface="Tw Cen MT"/>
              </a:rPr>
              <a:t>二级</a:t>
            </a:r>
          </a:p>
          <a:p>
            <a:pPr lvl="2"/>
            <a:r>
              <a:rPr lang="zh-CN" altLang="zh-CN" dirty="0">
                <a:sym typeface="Tw Cen MT"/>
              </a:rPr>
              <a:t>三级</a:t>
            </a:r>
          </a:p>
          <a:p>
            <a:pPr lvl="3"/>
            <a:r>
              <a:rPr lang="zh-CN" altLang="zh-CN" dirty="0">
                <a:sym typeface="Tw Cen MT"/>
              </a:rPr>
              <a:t>四级</a:t>
            </a:r>
          </a:p>
          <a:p>
            <a:pPr lvl="4"/>
            <a:r>
              <a:rPr lang="zh-CN" altLang="zh-CN" dirty="0">
                <a:sym typeface="Tw Cen MT"/>
              </a:rPr>
              <a:t>五级</a:t>
            </a:r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027113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590550" y="1027113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0" y="6508750"/>
            <a:ext cx="2994025" cy="319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3067050" y="6508750"/>
            <a:ext cx="2962275" cy="32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dirty="0">
                <a:solidFill>
                  <a:srgbClr val="FFFFFF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华文仿宋" panose="02010600040101010101" pitchFamily="2" charset="-122"/>
              </a:rPr>
              <a:t>计算机与信息安全学院</a:t>
            </a:r>
            <a:endParaRPr lang="zh-CN" altLang="zh-CN" sz="1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5" name="Subtitle 8"/>
          <p:cNvSpPr>
            <a:spLocks noChangeArrowheads="1"/>
          </p:cNvSpPr>
          <p:nvPr/>
        </p:nvSpPr>
        <p:spPr bwMode="auto">
          <a:xfrm>
            <a:off x="3068638" y="6508750"/>
            <a:ext cx="2962275" cy="292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1600" dirty="0">
              <a:solidFill>
                <a:srgbClr val="555555"/>
              </a:solidFill>
              <a:latin typeface="Tw Cen MT" panose="020B0602020104020603" pitchFamily="34" charset="0"/>
              <a:ea typeface="华文仿宋" panose="02010600040101010101" pitchFamily="2" charset="-122"/>
              <a:sym typeface="华文仿宋" panose="02010600040101010101" pitchFamily="2" charset="-122"/>
            </a:endParaRPr>
          </a:p>
        </p:txBody>
      </p:sp>
      <p:sp>
        <p:nvSpPr>
          <p:cNvPr id="1036" name="Rectangle 11"/>
          <p:cNvSpPr>
            <a:spLocks noChangeArrowheads="1"/>
          </p:cNvSpPr>
          <p:nvPr/>
        </p:nvSpPr>
        <p:spPr bwMode="auto">
          <a:xfrm>
            <a:off x="6097588" y="6508750"/>
            <a:ext cx="3043237" cy="320675"/>
          </a:xfrm>
          <a:prstGeom prst="rect">
            <a:avLst/>
          </a:prstGeom>
          <a:solidFill>
            <a:srgbClr val="B29C93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7" name="Subtitle 8"/>
          <p:cNvSpPr>
            <a:spLocks noChangeArrowheads="1"/>
          </p:cNvSpPr>
          <p:nvPr userDrawn="1"/>
        </p:nvSpPr>
        <p:spPr bwMode="auto">
          <a:xfrm>
            <a:off x="6099175" y="6508750"/>
            <a:ext cx="3043238" cy="292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dirty="0">
                <a:solidFill>
                  <a:srgbClr val="FFFFFF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华文仿宋" panose="02010600040101010101" pitchFamily="2" charset="-122"/>
              </a:rPr>
              <a:t>-</a:t>
            </a:r>
            <a:endParaRPr lang="zh-CN" altLang="zh-CN" sz="1600" dirty="0">
              <a:solidFill>
                <a:srgbClr val="FFFFFF"/>
              </a:solidFill>
              <a:latin typeface="Tw Cen MT" panose="020B0602020104020603" pitchFamily="34" charset="0"/>
              <a:ea typeface="华文仿宋" panose="02010600040101010101" pitchFamily="2" charset="-122"/>
              <a:sym typeface="华文仿宋" panose="02010600040101010101" pitchFamily="2" charset="-122"/>
            </a:endParaRPr>
          </a:p>
        </p:txBody>
      </p:sp>
      <p:sp>
        <p:nvSpPr>
          <p:cNvPr id="1038" name="Subtitle 8"/>
          <p:cNvSpPr>
            <a:spLocks noChangeArrowheads="1"/>
          </p:cNvSpPr>
          <p:nvPr/>
        </p:nvSpPr>
        <p:spPr bwMode="auto">
          <a:xfrm>
            <a:off x="0" y="6508750"/>
            <a:ext cx="2994025" cy="292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dirty="0">
                <a:solidFill>
                  <a:srgbClr val="F9F9F9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华文仿宋" panose="02010600040101010101" pitchFamily="2" charset="-122"/>
              </a:rPr>
              <a:t>桂林电子科技</a:t>
            </a:r>
            <a:r>
              <a:rPr lang="zh-CN" altLang="zh-CN" sz="1600" dirty="0">
                <a:solidFill>
                  <a:srgbClr val="F9F9F9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华文仿宋" panose="02010600040101010101" pitchFamily="2" charset="-122"/>
              </a:rPr>
              <a:t>大学</a:t>
            </a:r>
          </a:p>
          <a:p>
            <a:pPr algn="ctr" eaLnBrk="1" hangingPunct="1">
              <a:defRPr/>
            </a:pPr>
            <a:endParaRPr lang="zh-CN" altLang="en-US" sz="1600" dirty="0">
              <a:solidFill>
                <a:srgbClr val="FFFFFF"/>
              </a:solidFill>
              <a:latin typeface="Tw Cen MT" panose="020B0602020104020603" pitchFamily="34" charset="0"/>
              <a:ea typeface="华文仿宋" panose="02010600040101010101" pitchFamily="2" charset="-122"/>
              <a:sym typeface="华文仿宋" panose="02010600040101010101" pitchFamily="2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3788" y="968282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E5FC7BA-3490-42F5-AB11-D54952D85A48}" type="slidenum">
              <a:rPr lang="zh-CN" altLang="en-US" sz="1600" smtClean="0">
                <a:solidFill>
                  <a:schemeClr val="bg1"/>
                </a:solidFill>
              </a:rPr>
              <a:t>‹#›</a:t>
            </a:fld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华文新魏" panose="02010800040101010101" pitchFamily="2" charset="-122"/>
          <a:ea typeface="华文新魏" panose="02010800040101010101" pitchFamily="2" charset="-122"/>
          <a:cs typeface="+mj-cs"/>
          <a:sym typeface="Tw Cen M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 panose="020B06020201040206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 panose="020B06020201040206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 panose="020B06020201040206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 panose="020B0602020104020603" pitchFamily="34" charset="0"/>
        </a:defRPr>
      </a:lvl9pPr>
    </p:titleStyle>
    <p:bodyStyle>
      <a:lvl1pPr marL="319088" indent="-319088" algn="l" defTabSz="0" rtl="0" eaLnBrk="0" fontAlgn="base" hangingPunct="0">
        <a:lnSpc>
          <a:spcPts val="3000"/>
        </a:lnSpc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8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1pPr>
      <a:lvl2pPr marL="639763" indent="-271463" algn="l" defTabSz="0" rtl="0" eaLnBrk="0" fontAlgn="base" hangingPunct="0">
        <a:lnSpc>
          <a:spcPts val="3000"/>
        </a:lnSpc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2pPr>
      <a:lvl3pPr marL="914400" indent="-228600" algn="l" defTabSz="0" rtl="0" eaLnBrk="0" fontAlgn="base" hangingPunct="0">
        <a:lnSpc>
          <a:spcPts val="3000"/>
        </a:lnSpc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3pPr>
      <a:lvl4pPr marL="1371600" indent="-228600" algn="l" defTabSz="0" rtl="0" eaLnBrk="0" fontAlgn="base" hangingPunct="0">
        <a:lnSpc>
          <a:spcPts val="3000"/>
        </a:lnSpc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4pPr>
      <a:lvl5pPr marL="1828800" indent="-228600" algn="l" defTabSz="0" rtl="0" eaLnBrk="0" fontAlgn="base" hangingPunct="0">
        <a:lnSpc>
          <a:spcPts val="3000"/>
        </a:lnSpc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image" Target="../media/image2.tmp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/>
          <p:cNvSpPr>
            <a:spLocks noChangeArrowheads="1"/>
          </p:cNvSpPr>
          <p:nvPr/>
        </p:nvSpPr>
        <p:spPr bwMode="auto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16387" name="Rectangle 10"/>
          <p:cNvSpPr>
            <a:spLocks noChangeArrowheads="1"/>
          </p:cNvSpPr>
          <p:nvPr/>
        </p:nvSpPr>
        <p:spPr bwMode="auto">
          <a:xfrm>
            <a:off x="0" y="6048375"/>
            <a:ext cx="2994025" cy="7127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16388" name="Rectangle 11"/>
          <p:cNvSpPr>
            <a:spLocks noChangeArrowheads="1"/>
          </p:cNvSpPr>
          <p:nvPr/>
        </p:nvSpPr>
        <p:spPr bwMode="auto">
          <a:xfrm>
            <a:off x="3067050" y="6048375"/>
            <a:ext cx="2962275" cy="7143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zh-CN" altLang="en-US" sz="2000" dirty="0">
                <a:solidFill>
                  <a:srgbClr val="F9F9F9"/>
                </a:solidFill>
                <a:latin typeface="Tw Cen MT"/>
                <a:sym typeface="Tw Cen MT"/>
              </a:rPr>
              <a:t>计算机与信息安全学院</a:t>
            </a:r>
            <a:endParaRPr lang="zh-CN" altLang="zh-CN" sz="2000" dirty="0">
              <a:solidFill>
                <a:srgbClr val="F9F9F9"/>
              </a:solidFill>
              <a:latin typeface="Tw Cen MT"/>
              <a:sym typeface="Arial" charset="0"/>
            </a:endParaRPr>
          </a:p>
        </p:txBody>
      </p:sp>
      <p:sp>
        <p:nvSpPr>
          <p:cNvPr id="16389" name="Rectangle 11"/>
          <p:cNvSpPr>
            <a:spLocks noChangeArrowheads="1"/>
          </p:cNvSpPr>
          <p:nvPr/>
        </p:nvSpPr>
        <p:spPr bwMode="auto">
          <a:xfrm>
            <a:off x="6097588" y="6048375"/>
            <a:ext cx="3043237" cy="714375"/>
          </a:xfrm>
          <a:prstGeom prst="rect">
            <a:avLst/>
          </a:prstGeom>
          <a:solidFill>
            <a:srgbClr val="B29C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16390" name="Subtitle 8"/>
          <p:cNvSpPr>
            <a:spLocks noChangeArrowheads="1"/>
          </p:cNvSpPr>
          <p:nvPr/>
        </p:nvSpPr>
        <p:spPr bwMode="auto">
          <a:xfrm>
            <a:off x="6099175" y="6048375"/>
            <a:ext cx="3044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ts val="700"/>
              </a:spcBef>
              <a:buClr>
                <a:srgbClr val="DD8047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F9F9F9"/>
                </a:solidFill>
                <a:latin typeface="Tw Cen MT"/>
                <a:sym typeface="Tw Cen MT"/>
              </a:rPr>
              <a:t>-</a:t>
            </a:r>
            <a:endParaRPr lang="zh-CN" altLang="zh-CN" sz="2000" dirty="0">
              <a:solidFill>
                <a:srgbClr val="F9F9F9"/>
              </a:solidFill>
              <a:latin typeface="Tw Cen MT"/>
              <a:sym typeface="Tw Cen MT"/>
            </a:endParaRPr>
          </a:p>
        </p:txBody>
      </p:sp>
      <p:sp>
        <p:nvSpPr>
          <p:cNvPr id="16392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0" y="17463"/>
            <a:ext cx="9144000" cy="1997317"/>
          </a:xfrm>
          <a:solidFill>
            <a:schemeClr val="accent1"/>
          </a:solidFill>
        </p:spPr>
        <p:txBody>
          <a:bodyPr anchor="ctr"/>
          <a:lstStyle/>
          <a:p>
            <a:pPr eaLnBrk="1" hangingPunct="1"/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  <a:sym typeface="Times New Roman" pitchFamily="18" charset="0"/>
              </a:rPr>
              <a:t>数据结构与算法</a:t>
            </a:r>
          </a:p>
        </p:txBody>
      </p:sp>
      <p:sp>
        <p:nvSpPr>
          <p:cNvPr id="16393" name="Rectangle 4"/>
          <p:cNvSpPr>
            <a:spLocks noChangeArrowheads="1"/>
          </p:cNvSpPr>
          <p:nvPr/>
        </p:nvSpPr>
        <p:spPr bwMode="auto">
          <a:xfrm>
            <a:off x="323850" y="301625"/>
            <a:ext cx="8339138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zh-CN" sz="3600">
              <a:solidFill>
                <a:srgbClr val="555555"/>
              </a:solidFill>
              <a:latin typeface="Times New Roman" pitchFamily="18" charset="0"/>
              <a:ea typeface="华文中宋" pitchFamily="2" charset="-122"/>
              <a:sym typeface="Times New Roman" pitchFamily="18" charset="0"/>
            </a:endParaRPr>
          </a:p>
        </p:txBody>
      </p:sp>
      <p:sp>
        <p:nvSpPr>
          <p:cNvPr id="16394" name="文本框 1"/>
          <p:cNvSpPr>
            <a:spLocks noChangeArrowheads="1"/>
          </p:cNvSpPr>
          <p:nvPr/>
        </p:nvSpPr>
        <p:spPr bwMode="auto">
          <a:xfrm>
            <a:off x="647700" y="2742982"/>
            <a:ext cx="8015288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4400" b="1" dirty="0">
                <a:solidFill>
                  <a:srgbClr val="555555"/>
                </a:solidFill>
                <a:latin typeface="微软雅黑" pitchFamily="34" charset="-122"/>
                <a:ea typeface="微软雅黑" pitchFamily="34" charset="-122"/>
                <a:sym typeface="华文仿宋" pitchFamily="2" charset="-122"/>
              </a:rPr>
              <a:t>课程总结</a:t>
            </a:r>
          </a:p>
        </p:txBody>
      </p:sp>
      <p:sp>
        <p:nvSpPr>
          <p:cNvPr id="16395" name="Subtitle 8"/>
          <p:cNvSpPr>
            <a:spLocks noChangeArrowheads="1"/>
          </p:cNvSpPr>
          <p:nvPr/>
        </p:nvSpPr>
        <p:spPr bwMode="auto">
          <a:xfrm>
            <a:off x="3067050" y="6049963"/>
            <a:ext cx="29622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ts val="700"/>
              </a:spcBef>
              <a:buClr>
                <a:srgbClr val="DD8047"/>
              </a:buClr>
              <a:buSzPct val="60000"/>
              <a:buFont typeface="Wingdings" pitchFamily="2" charset="2"/>
              <a:buNone/>
            </a:pPr>
            <a:endParaRPr lang="zh-CN" altLang="en-US" sz="2000">
              <a:solidFill>
                <a:srgbClr val="F9F9F9"/>
              </a:solidFill>
              <a:latin typeface="Tw Cen MT"/>
              <a:sym typeface="Tw Cen MT"/>
            </a:endParaRPr>
          </a:p>
        </p:txBody>
      </p:sp>
      <p:sp>
        <p:nvSpPr>
          <p:cNvPr id="16396" name="Text Box 9"/>
          <p:cNvSpPr>
            <a:spLocks noChangeArrowheads="1"/>
          </p:cNvSpPr>
          <p:nvPr/>
        </p:nvSpPr>
        <p:spPr bwMode="auto">
          <a:xfrm>
            <a:off x="2844006" y="4461083"/>
            <a:ext cx="36226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zh-CN" altLang="en-US" sz="4800" dirty="0">
                <a:solidFill>
                  <a:srgbClr val="555555"/>
                </a:solidFill>
                <a:latin typeface="华文新魏" pitchFamily="2" charset="-122"/>
                <a:ea typeface="华文新魏" pitchFamily="2" charset="-122"/>
                <a:sym typeface="华文新魏" pitchFamily="2" charset="-122"/>
              </a:rPr>
              <a:t>张敬伟</a:t>
            </a:r>
          </a:p>
        </p:txBody>
      </p:sp>
      <p:sp>
        <p:nvSpPr>
          <p:cNvPr id="16397" name="Subtitle 8"/>
          <p:cNvSpPr>
            <a:spLocks noChangeArrowheads="1"/>
          </p:cNvSpPr>
          <p:nvPr/>
        </p:nvSpPr>
        <p:spPr bwMode="auto">
          <a:xfrm>
            <a:off x="0" y="6061075"/>
            <a:ext cx="29940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ts val="700"/>
              </a:spcBef>
              <a:buClr>
                <a:srgbClr val="DD8047"/>
              </a:buClr>
              <a:buSzPct val="60000"/>
            </a:pPr>
            <a:r>
              <a:rPr lang="zh-CN" altLang="en-US" sz="2000" dirty="0">
                <a:solidFill>
                  <a:srgbClr val="FFFFFF"/>
                </a:solidFill>
                <a:latin typeface="Tw Cen MT"/>
                <a:sym typeface="Tw Cen MT"/>
              </a:rPr>
              <a:t>桂林电子科技</a:t>
            </a:r>
            <a:r>
              <a:rPr lang="zh-CN" altLang="en-US" sz="2000" dirty="0">
                <a:solidFill>
                  <a:srgbClr val="F9F9F9"/>
                </a:solidFill>
                <a:latin typeface="Tw Cen MT"/>
                <a:sym typeface="Tw Cen MT"/>
              </a:rPr>
              <a:t>大学</a:t>
            </a:r>
            <a:endParaRPr lang="zh-CN" altLang="zh-CN" sz="2000" dirty="0">
              <a:solidFill>
                <a:srgbClr val="FFFFFF"/>
              </a:solidFill>
              <a:latin typeface="Tw Cen MT"/>
              <a:sym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9989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D33C3-27AA-4B5E-83EA-E7B65600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EECB46-1A56-40C3-ADF7-D20D0E87F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0" y="1341438"/>
            <a:ext cx="8706395" cy="4784725"/>
          </a:xfrm>
        </p:spPr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淘宝提供了搜索商品的功能，请设想其是如何实现的？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假设在基于数据结构课程内容的基础上，你想如何实现？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若所有商品满足如下约束，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每种商品具有唯一的</a:t>
            </a:r>
            <a:r>
              <a:rPr lang="en-US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相同的商品，其名称也相同；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同种商品（</a:t>
            </a:r>
            <a:r>
              <a:rPr lang="en-US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相同）可能被多个商家售卖；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由于商品类型众多且不断更新（包括下架、新增等），请设计合适的数据结构并实现如下操作：给定商品名称，查找售卖该商品的所有商家的库存量之和。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192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D33C3-27AA-4B5E-83EA-E7B65600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  <a:r>
              <a:rPr lang="en-US" altLang="zh-CN" dirty="0"/>
              <a:t>-Answer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EECB46-1A56-40C3-ADF7-D20D0E87F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0" y="1341438"/>
            <a:ext cx="8706395" cy="4784725"/>
          </a:xfrm>
        </p:spPr>
        <p:txBody>
          <a:bodyPr/>
          <a:lstStyle/>
          <a:p>
            <a:pPr marL="0" indent="0" algn="just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853562-EE4F-41A7-8D1C-688C5B9E0221}"/>
              </a:ext>
            </a:extLst>
          </p:cNvPr>
          <p:cNvSpPr txBox="1"/>
          <p:nvPr/>
        </p:nvSpPr>
        <p:spPr>
          <a:xfrm>
            <a:off x="293913" y="1341438"/>
            <a:ext cx="38731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struct Goods{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char Gid[10];       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商品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char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Gname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[10];    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商品名称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char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Gmerchant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[20]; 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商家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int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Gstocks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         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库存量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int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Gprice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          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商品单价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struct Goods* link;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 algn="just"/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typedef struct Goods* Glink;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30B80E-1439-4629-83CF-D889575E4224}"/>
              </a:ext>
            </a:extLst>
          </p:cNvPr>
          <p:cNvSpPr txBox="1"/>
          <p:nvPr/>
        </p:nvSpPr>
        <p:spPr>
          <a:xfrm>
            <a:off x="4408715" y="1950639"/>
            <a:ext cx="4572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 Sum(char name[10], Glink list)  //list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是不带头结点的单向链表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if (list==NULL) return -1;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Glink p=list;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int count=0;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while(p!=NULL)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if(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strcmp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(name, p-&gt;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Gname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466725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count=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count+p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Gstocks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p=p-&gt;link;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return count;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2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DAD8E-DF8A-491D-9EAF-A809E711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AACD48-528E-42E0-9964-D67DD82A5BDB}"/>
              </a:ext>
            </a:extLst>
          </p:cNvPr>
          <p:cNvSpPr txBox="1"/>
          <p:nvPr/>
        </p:nvSpPr>
        <p:spPr>
          <a:xfrm>
            <a:off x="114300" y="1529170"/>
            <a:ext cx="4572000" cy="1030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请阅读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代码，若给定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队列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Q=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’d’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‘P’, ‘x’, ‘z’, ‘W’, ‘C’, ‘u’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），则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执行函数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SQ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后，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中的内容分别是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79C1A-747B-4F89-AFCE-CA0001A15BC0}"/>
              </a:ext>
            </a:extLst>
          </p:cNvPr>
          <p:cNvSpPr txBox="1"/>
          <p:nvPr/>
        </p:nvSpPr>
        <p:spPr>
          <a:xfrm>
            <a:off x="4877890" y="1346244"/>
            <a:ext cx="38219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Stack SQ(Queue Qt)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Stack 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createEmptyStack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(&amp;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while(</a:t>
            </a:r>
            <a:r>
              <a:rPr lang="en-US" altLang="zh-CN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!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isEmptyQueue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(Qt))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if(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frontQueue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(Qt)&lt;97)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5334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Push(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frontQueue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(Qt));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deQueue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(Qt);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18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44457"/>
            <a:ext cx="9144000" cy="5059362"/>
          </a:xfrm>
        </p:spPr>
        <p:txBody>
          <a:bodyPr/>
          <a:lstStyle/>
          <a:p>
            <a:r>
              <a:rPr lang="zh-CN" altLang="en-US" sz="2400" dirty="0"/>
              <a:t>二叉树、树、二叉排序树</a:t>
            </a:r>
            <a:endParaRPr lang="en-US" altLang="zh-CN" sz="2400" dirty="0"/>
          </a:p>
          <a:p>
            <a:pPr lvl="1"/>
            <a:r>
              <a:rPr lang="zh-CN" altLang="zh-CN" sz="2000" dirty="0"/>
              <a:t>二叉树</a:t>
            </a:r>
            <a:r>
              <a:rPr lang="zh-CN" altLang="en-US" sz="2000" dirty="0"/>
              <a:t>基本概念与性质（高度、层次、节点的度等</a:t>
            </a:r>
            <a:r>
              <a:rPr lang="zh-CN" altLang="zh-CN" sz="2000" dirty="0"/>
              <a:t>）</a:t>
            </a:r>
          </a:p>
          <a:p>
            <a:pPr lvl="1"/>
            <a:r>
              <a:rPr lang="zh-CN" altLang="en-US" sz="2000" dirty="0"/>
              <a:t>完全二叉树、满二叉树、扩充二叉树等概念</a:t>
            </a:r>
            <a:endParaRPr lang="en-US" altLang="zh-CN" sz="2000" dirty="0"/>
          </a:p>
          <a:p>
            <a:pPr lvl="1"/>
            <a:r>
              <a:rPr lang="zh-CN" altLang="zh-CN" sz="2000" dirty="0"/>
              <a:t>二叉树的存储结构</a:t>
            </a:r>
            <a:r>
              <a:rPr lang="zh-CN" altLang="en-US" sz="2000" dirty="0"/>
              <a:t>：（完全二叉树）</a:t>
            </a:r>
            <a:r>
              <a:rPr lang="zh-CN" altLang="zh-CN" sz="2000" dirty="0"/>
              <a:t>顺序存储、二叉链表存储</a:t>
            </a:r>
            <a:endParaRPr lang="en-US" altLang="zh-CN" sz="2000" dirty="0"/>
          </a:p>
          <a:p>
            <a:pPr lvl="1"/>
            <a:r>
              <a:rPr lang="zh-CN" altLang="zh-CN" sz="2000" dirty="0"/>
              <a:t>二叉树的遍历</a:t>
            </a:r>
            <a:r>
              <a:rPr lang="zh-CN" altLang="en-US" sz="2000" dirty="0"/>
              <a:t>（周游）</a:t>
            </a:r>
            <a:endParaRPr lang="en-US" altLang="zh-CN" sz="2000" dirty="0"/>
          </a:p>
          <a:p>
            <a:pPr lvl="2"/>
            <a:r>
              <a:rPr lang="zh-CN" altLang="zh-CN" dirty="0"/>
              <a:t>给定前</a:t>
            </a:r>
            <a:r>
              <a:rPr lang="zh-CN" altLang="en-US" dirty="0"/>
              <a:t>（后）</a:t>
            </a:r>
            <a:r>
              <a:rPr lang="zh-CN" altLang="zh-CN" dirty="0"/>
              <a:t>序和中序遍历序列，能够构造出二叉树</a:t>
            </a:r>
            <a:endParaRPr lang="en-US" altLang="zh-CN" dirty="0"/>
          </a:p>
          <a:p>
            <a:pPr lvl="2"/>
            <a:r>
              <a:rPr lang="zh-CN" altLang="en-US" dirty="0"/>
              <a:t>遍历的递归和非递归实现</a:t>
            </a:r>
            <a:endParaRPr lang="zh-CN" altLang="zh-CN" dirty="0"/>
          </a:p>
          <a:p>
            <a:pPr lvl="1"/>
            <a:r>
              <a:rPr lang="zh-CN" altLang="zh-CN" sz="2000" dirty="0"/>
              <a:t>哈夫曼树与哈夫曼编码</a:t>
            </a:r>
            <a:r>
              <a:rPr lang="zh-CN" altLang="en-US" sz="2000" dirty="0"/>
              <a:t>（前缀编码）、带权路径长度计算</a:t>
            </a:r>
            <a:endParaRPr lang="en-US" altLang="zh-CN" sz="2000" dirty="0"/>
          </a:p>
          <a:p>
            <a:pPr lvl="1"/>
            <a:r>
              <a:rPr lang="zh-CN" altLang="en-US" sz="2000" dirty="0"/>
              <a:t>二叉排序树</a:t>
            </a:r>
            <a:r>
              <a:rPr lang="zh-CN" altLang="en-US" sz="2000"/>
              <a:t>（定义、构造、插入、删除调整）</a:t>
            </a:r>
            <a:endParaRPr lang="en-US" altLang="zh-CN" sz="2000" dirty="0"/>
          </a:p>
          <a:p>
            <a:pPr lvl="1"/>
            <a:r>
              <a:rPr lang="zh-CN" altLang="en-US" sz="2000" dirty="0"/>
              <a:t>树的存储表示（长子兄弟表示法）；树、树林与二叉树的等价转换；</a:t>
            </a:r>
            <a:endParaRPr lang="en-US" altLang="zh-CN" sz="2000" dirty="0"/>
          </a:p>
          <a:p>
            <a:pPr lvl="1"/>
            <a:r>
              <a:rPr lang="zh-CN" altLang="zh-CN" sz="2000" dirty="0"/>
              <a:t>基于二叉树的遍历求二叉树的高度、二叉树的叶子结点数等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9827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测试题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144297" y="452918"/>
          <a:ext cx="4823208" cy="171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r:id="rId3" imgW="6400728" imgH="2266871" progId="Msxml2.SAXXMLReader.5.0">
                  <p:embed/>
                </p:oleObj>
              </mc:Choice>
              <mc:Fallback>
                <p:oleObj r:id="rId3" imgW="6400728" imgH="2266871" progId="Msxml2.SAXXMLReader.5.0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4297" y="452918"/>
                        <a:ext cx="4823208" cy="171023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76495" y="1380687"/>
            <a:ext cx="384932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33350" defTabSz="914400"/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已知二叉树的存储结构为二叉链表，请阅读下面算法。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133350" defTabSz="914400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）说明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Inorder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函数的主要功能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133350" defTabSz="914400"/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）对于如图所示的二叉树，画出执行上述算法后所建立的结构</a:t>
            </a:r>
            <a:endParaRPr lang="zh-CN" altLang="en-US" sz="1100" dirty="0"/>
          </a:p>
          <a:p>
            <a:pPr lvl="0" indent="133350" defTabSz="914400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400" dirty="0"/>
          </a:p>
          <a:p>
            <a:pPr lvl="0" indent="133350" defTabSz="914400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typedef struct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TreeNode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      int info;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struct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TreeNode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*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lchild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struct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TreeNode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*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rchild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}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TreeNode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typedef struct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ListNode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int value;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struct 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ListNode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*link; 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ListNode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typedef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TreeNode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*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BinTree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typedef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ListNode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*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LinkList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LinkList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head = NULL; 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F29777-DD1A-4513-B273-ECE208147E8B}"/>
              </a:ext>
            </a:extLst>
          </p:cNvPr>
          <p:cNvSpPr txBox="1"/>
          <p:nvPr/>
        </p:nvSpPr>
        <p:spPr>
          <a:xfrm>
            <a:off x="3586767" y="2886301"/>
            <a:ext cx="5116444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二叉树抽象数据类型</a:t>
            </a:r>
          </a:p>
          <a:p>
            <a:pPr algn="just">
              <a:lnSpc>
                <a:spcPts val="2000"/>
              </a:lnSpc>
            </a:pP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ADT </a:t>
            </a:r>
            <a:r>
              <a:rPr lang="en-US" altLang="zh-CN" sz="16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BinTree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is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33350" algn="just">
              <a:lnSpc>
                <a:spcPts val="2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Operations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33350" algn="just">
              <a:lnSpc>
                <a:spcPts val="2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BinTree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createEmptyBinTree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(void); //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创建空二叉树</a:t>
            </a:r>
          </a:p>
          <a:p>
            <a:pPr indent="133350" algn="just">
              <a:lnSpc>
                <a:spcPts val="2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BinTreeNode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root (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BinTree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t ); // 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求二叉树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的根</a:t>
            </a:r>
          </a:p>
          <a:p>
            <a:pPr indent="133350" algn="just">
              <a:lnSpc>
                <a:spcPts val="2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BinTree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leftChild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BinTree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t ); //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求二叉树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的左孩子</a:t>
            </a:r>
          </a:p>
          <a:p>
            <a:pPr indent="133350" algn="just">
              <a:lnSpc>
                <a:spcPts val="2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BinTree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rightChild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BinTree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t); //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求二叉树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的右孩子</a:t>
            </a:r>
          </a:p>
          <a:p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End ADT </a:t>
            </a:r>
            <a:r>
              <a:rPr lang="en-US" altLang="zh-CN" sz="16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BinTree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6828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测试题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428506"/>
              </p:ext>
            </p:extLst>
          </p:nvPr>
        </p:nvGraphicFramePr>
        <p:xfrm>
          <a:off x="69154" y="1380197"/>
          <a:ext cx="4823208" cy="171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r:id="rId3" imgW="6400728" imgH="2266871" progId="Msxml2.SAXXMLReader.5.0">
                  <p:embed/>
                </p:oleObj>
              </mc:Choice>
              <mc:Fallback>
                <p:oleObj r:id="rId3" imgW="6400728" imgH="2266871" progId="Msxml2.SAXXMLReader.5.0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54" y="1380197"/>
                        <a:ext cx="4823208" cy="171023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078430" y="2753052"/>
            <a:ext cx="4191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void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Inorder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BinTree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T)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LinkList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s;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 if(T!=NULL)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 {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   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Inorder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(T-&gt;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lchild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   if ((T-&gt;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lchild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==NULL) &amp;&amp; (T-&gt;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rchild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==NULL))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   {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 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s= (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ListNode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*) 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malloc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sizeof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ListNode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));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        s-&gt;value=T-&gt;info;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        s-&gt;link=head;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        head=s;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   }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  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Inorder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(T-&gt;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rchild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  }</a:t>
            </a:r>
            <a:b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9543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545" y="1341438"/>
            <a:ext cx="8894619" cy="47847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/>
              <a:t>给定</a:t>
            </a:r>
            <a:r>
              <a:rPr lang="zh-CN" altLang="zh-CN" sz="2400" dirty="0"/>
              <a:t>一组关键码</a:t>
            </a:r>
            <a:r>
              <a:rPr lang="en-US" altLang="zh-CN" sz="2400" dirty="0"/>
              <a:t>{John, Mary, </a:t>
            </a:r>
            <a:r>
              <a:rPr lang="en-US" altLang="zh-CN" sz="2400" dirty="0" err="1"/>
              <a:t>Stonebraker</a:t>
            </a:r>
            <a:r>
              <a:rPr lang="en-US" altLang="zh-CN" sz="2400" dirty="0"/>
              <a:t>, Ullman, Jeffrey, Stephen, George, Kitty,</a:t>
            </a:r>
            <a:r>
              <a:rPr lang="zh-CN" altLang="en-US" sz="2400" dirty="0"/>
              <a:t> </a:t>
            </a:r>
            <a:r>
              <a:rPr lang="en-US" altLang="zh-CN" sz="2400" dirty="0"/>
              <a:t>Kathy, </a:t>
            </a:r>
            <a:r>
              <a:rPr lang="en-US" altLang="zh-CN" sz="2400" dirty="0" err="1"/>
              <a:t>Lonald</a:t>
            </a:r>
            <a:r>
              <a:rPr lang="en-US" altLang="zh-CN" sz="2400" dirty="0"/>
              <a:t>}</a:t>
            </a:r>
            <a:endParaRPr lang="zh-CN" altLang="zh-CN" sz="2400" dirty="0"/>
          </a:p>
          <a:p>
            <a:pPr lvl="1">
              <a:lnSpc>
                <a:spcPts val="4000"/>
              </a:lnSpc>
            </a:pPr>
            <a:r>
              <a:rPr lang="zh-CN" altLang="zh-CN" dirty="0"/>
              <a:t>请按元素的先后次序</a:t>
            </a:r>
            <a:r>
              <a:rPr lang="zh-CN" altLang="en-US" dirty="0"/>
              <a:t>构造一棵</a:t>
            </a:r>
            <a:r>
              <a:rPr lang="zh-CN" altLang="zh-CN" dirty="0"/>
              <a:t>二叉排序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595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8AD31-5CC8-4BE9-9EC8-12E88E39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7336-2833-44C8-BDE3-4227C30A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75" y="1341439"/>
            <a:ext cx="8153400" cy="2224722"/>
          </a:xfrm>
        </p:spPr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叉树中，叶子结点与非叶子结点的数量存在何种关系？</a:t>
            </a:r>
          </a:p>
        </p:txBody>
      </p:sp>
    </p:spTree>
    <p:extLst>
      <p:ext uri="{BB962C8B-B14F-4D97-AF65-F5344CB8AC3E}">
        <p14:creationId xmlns:p14="http://schemas.microsoft.com/office/powerpoint/2010/main" val="139913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981" y="1341438"/>
            <a:ext cx="8922327" cy="4784725"/>
          </a:xfrm>
        </p:spPr>
        <p:txBody>
          <a:bodyPr/>
          <a:lstStyle/>
          <a:p>
            <a:r>
              <a:rPr lang="zh-CN" altLang="en-US" dirty="0"/>
              <a:t>图</a:t>
            </a:r>
            <a:endParaRPr lang="en-US" altLang="zh-CN" dirty="0"/>
          </a:p>
          <a:p>
            <a:pPr lvl="1"/>
            <a:r>
              <a:rPr lang="zh-CN" altLang="en-US" dirty="0"/>
              <a:t>图的基本概念：连通图、完全图等</a:t>
            </a:r>
            <a:endParaRPr lang="zh-CN" altLang="zh-CN" dirty="0"/>
          </a:p>
          <a:p>
            <a:pPr lvl="1"/>
            <a:r>
              <a:rPr lang="zh-CN" altLang="zh-CN" dirty="0"/>
              <a:t>图的存储结构：二维数组存储</a:t>
            </a:r>
            <a:r>
              <a:rPr lang="zh-CN" altLang="en-US" dirty="0"/>
              <a:t>（邻接矩阵）</a:t>
            </a:r>
            <a:r>
              <a:rPr lang="zh-CN" altLang="zh-CN" dirty="0"/>
              <a:t>；邻接表存储</a:t>
            </a:r>
            <a:endParaRPr lang="en-US" altLang="zh-CN" dirty="0"/>
          </a:p>
          <a:p>
            <a:pPr lvl="1">
              <a:lnSpc>
                <a:spcPts val="4000"/>
              </a:lnSpc>
            </a:pPr>
            <a:r>
              <a:rPr lang="zh-CN" altLang="zh-CN" dirty="0"/>
              <a:t>图的广度优先遍历和深度优先遍历</a:t>
            </a:r>
            <a:endParaRPr lang="en-US" altLang="zh-CN" dirty="0"/>
          </a:p>
          <a:p>
            <a:pPr lvl="1"/>
            <a:r>
              <a:rPr lang="zh-CN" altLang="zh-CN" dirty="0"/>
              <a:t>最小生成树</a:t>
            </a:r>
            <a:r>
              <a:rPr lang="zh-CN" altLang="en-US" dirty="0"/>
              <a:t>及其</a:t>
            </a:r>
            <a:r>
              <a:rPr lang="zh-CN" altLang="zh-CN" dirty="0"/>
              <a:t>构造：</a:t>
            </a:r>
            <a:r>
              <a:rPr lang="en-US" altLang="zh-CN" dirty="0"/>
              <a:t>Prim</a:t>
            </a:r>
            <a:r>
              <a:rPr lang="zh-CN" altLang="zh-CN" dirty="0"/>
              <a:t>算法、</a:t>
            </a:r>
            <a:r>
              <a:rPr lang="en-US" altLang="zh-CN" dirty="0" err="1"/>
              <a:t>Kruskal</a:t>
            </a:r>
            <a:r>
              <a:rPr lang="zh-CN" altLang="zh-CN" dirty="0"/>
              <a:t>算法</a:t>
            </a:r>
          </a:p>
          <a:p>
            <a:pPr lvl="1"/>
            <a:r>
              <a:rPr lang="zh-CN" altLang="zh-CN" dirty="0"/>
              <a:t>最短路径：迪杰斯特拉算法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AOV</a:t>
            </a:r>
            <a:r>
              <a:rPr lang="zh-CN" altLang="en-US" dirty="0">
                <a:solidFill>
                  <a:srgbClr val="C00000"/>
                </a:solidFill>
              </a:rPr>
              <a:t>网与</a:t>
            </a:r>
            <a:r>
              <a:rPr lang="zh-CN" altLang="zh-CN" dirty="0">
                <a:solidFill>
                  <a:srgbClr val="C00000"/>
                </a:solidFill>
              </a:rPr>
              <a:t>拓扑排序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AOE</a:t>
            </a:r>
            <a:r>
              <a:rPr lang="zh-CN" altLang="en-US" dirty="0">
                <a:solidFill>
                  <a:srgbClr val="C00000"/>
                </a:solidFill>
              </a:rPr>
              <a:t>网与关键路径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zh-CN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59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77CAE-8E80-4C18-8092-487D6DC5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A22C6-5DC2-4056-A4AD-B8575D0E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279" y="2163982"/>
            <a:ext cx="5094514" cy="253003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000" dirty="0"/>
              <a:t>有向带权图存储矩阵如左图所示，请问：</a:t>
            </a:r>
            <a:endParaRPr lang="en-US" altLang="zh-CN" sz="2000" dirty="0"/>
          </a:p>
          <a:p>
            <a:pPr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该图是否存在拓扑排序？</a:t>
            </a:r>
            <a:endParaRPr lang="en-US" altLang="zh-CN" sz="2000" dirty="0"/>
          </a:p>
          <a:p>
            <a:pPr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该图的拓扑排序是否唯一？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843671-E493-4E36-9232-40179F9ADA1C}"/>
                  </a:ext>
                </a:extLst>
              </p:cNvPr>
              <p:cNvSpPr txBox="1"/>
              <p:nvPr/>
            </p:nvSpPr>
            <p:spPr>
              <a:xfrm>
                <a:off x="1110344" y="2353394"/>
                <a:ext cx="1974900" cy="1287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843671-E493-4E36-9232-40179F9AD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4" y="2353394"/>
                <a:ext cx="1974900" cy="1287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30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8613" y="249238"/>
            <a:ext cx="5181600" cy="6064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400" dirty="0">
                <a:sym typeface="Comic Sans MS" pitchFamily="66" charset="0"/>
              </a:rPr>
              <a:t>概要</a:t>
            </a:r>
          </a:p>
        </p:txBody>
      </p:sp>
      <p:grpSp>
        <p:nvGrpSpPr>
          <p:cNvPr id="17416" name="Group 12"/>
          <p:cNvGrpSpPr>
            <a:grpSpLocks/>
          </p:cNvGrpSpPr>
          <p:nvPr/>
        </p:nvGrpSpPr>
        <p:grpSpPr bwMode="auto">
          <a:xfrm>
            <a:off x="2177421" y="4302829"/>
            <a:ext cx="4981575" cy="793750"/>
            <a:chOff x="0" y="0"/>
            <a:chExt cx="2976" cy="432"/>
          </a:xfrm>
        </p:grpSpPr>
        <p:sp>
          <p:nvSpPr>
            <p:cNvPr id="17427" name="AutoShape 15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8" name="AutoShape 16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9" name="Text Box 17"/>
            <p:cNvSpPr>
              <a:spLocks noChangeArrowheads="1"/>
            </p:cNvSpPr>
            <p:nvPr/>
          </p:nvSpPr>
          <p:spPr bwMode="auto">
            <a:xfrm>
              <a:off x="384" y="110"/>
              <a:ext cx="2159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测一测</a:t>
              </a:r>
            </a:p>
          </p:txBody>
        </p:sp>
        <p:sp>
          <p:nvSpPr>
            <p:cNvPr id="17430" name="Text Box 18"/>
            <p:cNvSpPr>
              <a:spLocks noChangeArrowheads="1"/>
            </p:cNvSpPr>
            <p:nvPr/>
          </p:nvSpPr>
          <p:spPr bwMode="auto">
            <a:xfrm>
              <a:off x="100" y="62"/>
              <a:ext cx="202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dirty="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3</a:t>
              </a:r>
              <a:endParaRPr lang="zh-CN" altLang="en-US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418" name="Group 22"/>
          <p:cNvGrpSpPr>
            <a:grpSpLocks/>
          </p:cNvGrpSpPr>
          <p:nvPr/>
        </p:nvGrpSpPr>
        <p:grpSpPr bwMode="auto">
          <a:xfrm>
            <a:off x="2177421" y="3181003"/>
            <a:ext cx="4946650" cy="784225"/>
            <a:chOff x="0" y="0"/>
            <a:chExt cx="2976" cy="432"/>
          </a:xfrm>
        </p:grpSpPr>
        <p:sp>
          <p:nvSpPr>
            <p:cNvPr id="17419" name="AutoShape 20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0" name="AutoShape 21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1" name="Text Box 22"/>
            <p:cNvSpPr>
              <a:spLocks noChangeArrowheads="1"/>
            </p:cNvSpPr>
            <p:nvPr/>
          </p:nvSpPr>
          <p:spPr bwMode="auto">
            <a:xfrm>
              <a:off x="384" y="110"/>
              <a:ext cx="216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 课程内容</a:t>
              </a:r>
              <a:endParaRPr lang="zh-CN" altLang="en-US" sz="2400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422" name="Text Box 23"/>
            <p:cNvSpPr>
              <a:spLocks noChangeArrowheads="1"/>
            </p:cNvSpPr>
            <p:nvPr/>
          </p:nvSpPr>
          <p:spPr bwMode="auto">
            <a:xfrm>
              <a:off x="98" y="62"/>
              <a:ext cx="20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dirty="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2</a:t>
              </a:r>
              <a:endParaRPr lang="zh-CN" altLang="en-US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33AB14-4537-4F3E-BFDB-956387577864}"/>
              </a:ext>
            </a:extLst>
          </p:cNvPr>
          <p:cNvGrpSpPr>
            <a:grpSpLocks/>
          </p:cNvGrpSpPr>
          <p:nvPr/>
        </p:nvGrpSpPr>
        <p:grpSpPr bwMode="auto">
          <a:xfrm>
            <a:off x="2120065" y="2069569"/>
            <a:ext cx="4981575" cy="793750"/>
            <a:chOff x="0" y="0"/>
            <a:chExt cx="2976" cy="432"/>
          </a:xfrm>
        </p:grpSpPr>
        <p:sp>
          <p:nvSpPr>
            <p:cNvPr id="14" name="AutoShape 15">
              <a:extLst>
                <a:ext uri="{FF2B5EF4-FFF2-40B4-BE49-F238E27FC236}">
                  <a16:creationId xmlns:a16="http://schemas.microsoft.com/office/drawing/2014/main" id="{7BE32633-FB68-4234-AA0D-95A2D3D2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5" name="AutoShape 16">
              <a:extLst>
                <a:ext uri="{FF2B5EF4-FFF2-40B4-BE49-F238E27FC236}">
                  <a16:creationId xmlns:a16="http://schemas.microsoft.com/office/drawing/2014/main" id="{ED1E0188-8F03-42ED-AD71-C3C7017AE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CFE64AAB-6C57-40E7-B1AD-E6BD6FBE3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10"/>
              <a:ext cx="2159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关于考试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31716184-F1A6-4DAF-AB01-2CBAA108C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62"/>
              <a:ext cx="202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dirty="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1</a:t>
              </a:r>
              <a:endParaRPr lang="zh-CN" altLang="en-US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03631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B3743-609C-4140-84A5-4E02BE49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3A26AB-1F7E-4997-AFB4-447B970AB0CB}"/>
              </a:ext>
            </a:extLst>
          </p:cNvPr>
          <p:cNvSpPr txBox="1"/>
          <p:nvPr/>
        </p:nvSpPr>
        <p:spPr>
          <a:xfrm>
            <a:off x="441467" y="1311946"/>
            <a:ext cx="4029893" cy="1997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//N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是常量</a:t>
            </a:r>
            <a:endParaRPr lang="en-US" altLang="zh-C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typedef  struct{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char 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vexs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[N]  ;  //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顶点信息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int  arcs[N][N]; //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关系矩阵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} Graph;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21ED5D-8FAC-4F6D-BAB2-B7824C18D091}"/>
              </a:ext>
            </a:extLst>
          </p:cNvPr>
          <p:cNvSpPr txBox="1"/>
          <p:nvPr/>
        </p:nvSpPr>
        <p:spPr>
          <a:xfrm>
            <a:off x="4686300" y="1253163"/>
            <a:ext cx="4310742" cy="423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 Guess(Graph *g)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33350"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 num ;</a:t>
            </a:r>
          </a:p>
          <a:p>
            <a:pPr indent="133350" algn="just">
              <a:lnSpc>
                <a:spcPts val="25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 count=0;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33350"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for(int k=0; k&lt;N;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>
              <a:lnSpc>
                <a:spcPts val="25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num=0;</a:t>
            </a:r>
            <a:endParaRPr lang="en-US" altLang="zh-CN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for( int p=0; p&lt;N; p++ 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if(g-&gt;arcs[p][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&gt;0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num++;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if (num&gt;3) count++;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return count;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D9D803C-F84D-49C1-9B0C-6400925D7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1" y="3433210"/>
                <a:ext cx="3948844" cy="211284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type m:val="noBar"/>
                                <m:ctrlPr>
                                  <a:rPr lang="zh-CN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mr>
                                </m:m>
                              </m:num>
                              <m:den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mr>
                        <m:m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18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18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5D9D803C-F84D-49C1-9B0C-6400925D7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1" y="3433210"/>
                <a:ext cx="3948844" cy="21128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0D27F1E-933D-4447-81ED-DA5D49176978}"/>
              </a:ext>
            </a:extLst>
          </p:cNvPr>
          <p:cNvSpPr txBox="1"/>
          <p:nvPr/>
        </p:nvSpPr>
        <p:spPr>
          <a:xfrm>
            <a:off x="273826" y="5640155"/>
            <a:ext cx="4029893" cy="707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）请说明上述函数的作用；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）若输入上述矩阵，请给出输出。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66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4" y="1341438"/>
            <a:ext cx="8153400" cy="4784725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zh-CN" altLang="en-US" dirty="0"/>
              <a:t>字典</a:t>
            </a:r>
            <a:endParaRPr lang="en-US" altLang="zh-CN" dirty="0"/>
          </a:p>
          <a:p>
            <a:pPr lvl="1">
              <a:lnSpc>
                <a:spcPts val="4000"/>
              </a:lnSpc>
            </a:pPr>
            <a:r>
              <a:rPr lang="zh-CN" altLang="en-US" dirty="0"/>
              <a:t>装填因子</a:t>
            </a:r>
            <a:endParaRPr lang="en-US" altLang="zh-CN" dirty="0"/>
          </a:p>
          <a:p>
            <a:pPr lvl="1">
              <a:lnSpc>
                <a:spcPts val="4000"/>
              </a:lnSpc>
            </a:pPr>
            <a:r>
              <a:rPr lang="zh-CN" altLang="zh-CN" dirty="0"/>
              <a:t>散列表构造与（等概率、不等概率下的）平均查找长度</a:t>
            </a:r>
          </a:p>
          <a:p>
            <a:pPr lvl="1">
              <a:lnSpc>
                <a:spcPts val="4000"/>
              </a:lnSpc>
            </a:pPr>
            <a:r>
              <a:rPr lang="zh-CN" altLang="zh-CN" dirty="0"/>
              <a:t>散列冲突</a:t>
            </a:r>
            <a:r>
              <a:rPr lang="zh-CN" altLang="en-US" dirty="0"/>
              <a:t>（碰撞、堆积）</a:t>
            </a:r>
            <a:r>
              <a:rPr lang="zh-CN" altLang="zh-CN" dirty="0"/>
              <a:t>的解决机制：线性探查法、拉链法</a:t>
            </a:r>
            <a:endParaRPr lang="en-US" altLang="zh-CN" dirty="0"/>
          </a:p>
          <a:p>
            <a:pPr lvl="1">
              <a:lnSpc>
                <a:spcPts val="4000"/>
              </a:lnSpc>
            </a:pPr>
            <a:endParaRPr lang="zh-CN" altLang="zh-CN" dirty="0"/>
          </a:p>
          <a:p>
            <a:pPr>
              <a:lnSpc>
                <a:spcPts val="4000"/>
              </a:lnSpc>
            </a:pPr>
            <a:endParaRPr lang="en-US" altLang="zh-CN" dirty="0"/>
          </a:p>
          <a:p>
            <a:pPr>
              <a:lnSpc>
                <a:spcPts val="4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169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6256" y="1291385"/>
            <a:ext cx="8977744" cy="3266760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zh-CN" altLang="zh-CN" sz="2400" dirty="0"/>
              <a:t>给定关键字集合（</a:t>
            </a:r>
            <a:r>
              <a:rPr lang="en-US" altLang="zh-CN" sz="2400" dirty="0"/>
              <a:t>9</a:t>
            </a:r>
            <a:r>
              <a:rPr lang="zh-CN" altLang="zh-CN" sz="2400" dirty="0"/>
              <a:t>，</a:t>
            </a:r>
            <a:r>
              <a:rPr lang="en-US" altLang="zh-CN" sz="2400" dirty="0"/>
              <a:t> 23</a:t>
            </a:r>
            <a:r>
              <a:rPr lang="zh-CN" altLang="zh-CN" sz="2400" dirty="0"/>
              <a:t>，</a:t>
            </a:r>
            <a:r>
              <a:rPr lang="en-US" altLang="zh-CN" sz="2400" dirty="0"/>
              <a:t> 31</a:t>
            </a:r>
            <a:r>
              <a:rPr lang="zh-CN" altLang="zh-CN" sz="2400" dirty="0"/>
              <a:t>，</a:t>
            </a:r>
            <a:r>
              <a:rPr lang="en-US" altLang="zh-CN" sz="2400" dirty="0"/>
              <a:t> 16</a:t>
            </a:r>
            <a:r>
              <a:rPr lang="zh-CN" altLang="zh-CN" sz="2400" dirty="0"/>
              <a:t>，</a:t>
            </a:r>
            <a:r>
              <a:rPr lang="en-US" altLang="zh-CN" sz="2400" dirty="0"/>
              <a:t> 30</a:t>
            </a:r>
            <a:r>
              <a:rPr lang="zh-CN" altLang="zh-CN" sz="2400" dirty="0"/>
              <a:t>，</a:t>
            </a:r>
            <a:r>
              <a:rPr lang="en-US" altLang="zh-CN" sz="2400" dirty="0"/>
              <a:t> 29</a:t>
            </a:r>
            <a:r>
              <a:rPr lang="zh-CN" altLang="zh-CN" sz="2400" dirty="0"/>
              <a:t>，</a:t>
            </a:r>
            <a:r>
              <a:rPr lang="en-US" altLang="zh-CN" sz="2400" dirty="0"/>
              <a:t> 45</a:t>
            </a:r>
            <a:r>
              <a:rPr lang="zh-CN" altLang="zh-CN" sz="2400" dirty="0"/>
              <a:t>，</a:t>
            </a:r>
            <a:r>
              <a:rPr lang="en-US" altLang="zh-CN" sz="2400" dirty="0"/>
              <a:t> 46</a:t>
            </a:r>
            <a:r>
              <a:rPr lang="zh-CN" altLang="zh-CN" sz="2400" dirty="0"/>
              <a:t>，</a:t>
            </a:r>
            <a:r>
              <a:rPr lang="en-US" altLang="zh-CN" sz="2400" dirty="0"/>
              <a:t> 39</a:t>
            </a:r>
            <a:r>
              <a:rPr lang="zh-CN" altLang="zh-CN" sz="2400" dirty="0"/>
              <a:t>，</a:t>
            </a:r>
            <a:r>
              <a:rPr lang="en-US" altLang="zh-CN" sz="2400" dirty="0"/>
              <a:t> 62</a:t>
            </a:r>
            <a:r>
              <a:rPr lang="zh-CN" altLang="zh-CN" sz="2400" dirty="0"/>
              <a:t>，</a:t>
            </a:r>
            <a:r>
              <a:rPr lang="en-US" altLang="zh-CN" sz="2400" dirty="0"/>
              <a:t> 48</a:t>
            </a:r>
            <a:r>
              <a:rPr lang="zh-CN" altLang="zh-CN" sz="2400" dirty="0"/>
              <a:t>），若</a:t>
            </a:r>
            <a:r>
              <a:rPr lang="zh-CN" altLang="en-US" sz="2400" dirty="0"/>
              <a:t>散列</a:t>
            </a:r>
            <a:r>
              <a:rPr lang="zh-CN" altLang="zh-CN" sz="2400" dirty="0"/>
              <a:t>函数</a:t>
            </a:r>
            <a:r>
              <a:rPr lang="en-US" altLang="zh-CN" sz="2400" dirty="0"/>
              <a:t> H(key)= key mod 13</a:t>
            </a:r>
            <a:r>
              <a:rPr lang="zh-CN" altLang="zh-CN" sz="2400" dirty="0"/>
              <a:t>，</a:t>
            </a:r>
            <a:r>
              <a:rPr lang="zh-CN" altLang="en-US" sz="2400" dirty="0"/>
              <a:t>散列表长为</a:t>
            </a:r>
            <a:r>
              <a:rPr lang="en-US" altLang="zh-CN" sz="2400" dirty="0"/>
              <a:t>13</a:t>
            </a:r>
            <a:r>
              <a:rPr lang="zh-CN" altLang="en-US" sz="2400" dirty="0"/>
              <a:t>，</a:t>
            </a:r>
            <a:r>
              <a:rPr lang="zh-CN" altLang="zh-CN" sz="2400" dirty="0"/>
              <a:t>用线性探测法处理冲突。</a:t>
            </a:r>
          </a:p>
          <a:p>
            <a:pPr marL="0" indent="0">
              <a:lnSpc>
                <a:spcPts val="4000"/>
              </a:lnSpc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a</a:t>
            </a:r>
            <a:r>
              <a:rPr lang="zh-CN" altLang="zh-CN" sz="2400" dirty="0"/>
              <a:t>）请构造哈希表</a:t>
            </a:r>
            <a:r>
              <a:rPr lang="zh-CN" altLang="en-US" sz="2400" dirty="0"/>
              <a:t>；</a:t>
            </a:r>
            <a:endParaRPr lang="zh-CN" altLang="zh-CN" sz="2400" dirty="0"/>
          </a:p>
          <a:p>
            <a:pPr marL="0" indent="0">
              <a:lnSpc>
                <a:spcPts val="4000"/>
              </a:lnSpc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b) </a:t>
            </a:r>
            <a:r>
              <a:rPr lang="zh-CN" altLang="zh-CN" sz="2400" dirty="0"/>
              <a:t>计算等概率情况下成功检索的平均检索长度</a:t>
            </a:r>
            <a:r>
              <a:rPr lang="en-US" altLang="zh-CN" sz="2400" dirty="0"/>
              <a:t>ASL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25617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964" y="1341438"/>
            <a:ext cx="8742218" cy="4784725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 lvl="1">
              <a:lnSpc>
                <a:spcPts val="4000"/>
              </a:lnSpc>
            </a:pPr>
            <a:r>
              <a:rPr lang="zh-CN" altLang="en-US" dirty="0"/>
              <a:t>五类</a:t>
            </a:r>
            <a:r>
              <a:rPr lang="zh-CN" altLang="zh-CN" dirty="0"/>
              <a:t>排序</a:t>
            </a:r>
            <a:r>
              <a:rPr lang="zh-CN" altLang="en-US" dirty="0"/>
              <a:t>策略：插入、选择、交换、分配、归并</a:t>
            </a:r>
            <a:endParaRPr lang="zh-CN" altLang="zh-CN" dirty="0"/>
          </a:p>
          <a:p>
            <a:pPr lvl="1">
              <a:lnSpc>
                <a:spcPts val="4000"/>
              </a:lnSpc>
            </a:pPr>
            <a:r>
              <a:rPr lang="zh-CN" altLang="zh-CN" dirty="0"/>
              <a:t>直接插入排序、</a:t>
            </a:r>
            <a:r>
              <a:rPr lang="zh-CN" altLang="en-US" dirty="0"/>
              <a:t>二分法插入排序、希尔排序、</a:t>
            </a:r>
            <a:r>
              <a:rPr lang="zh-CN" altLang="zh-CN" dirty="0"/>
              <a:t>直接选择排序、</a:t>
            </a:r>
            <a:r>
              <a:rPr lang="zh-CN" altLang="en-US" dirty="0"/>
              <a:t>堆排序、</a:t>
            </a:r>
            <a:r>
              <a:rPr lang="zh-CN" altLang="zh-CN" dirty="0"/>
              <a:t>冒泡排序、快速排序、</a:t>
            </a:r>
            <a:r>
              <a:rPr lang="zh-CN" altLang="en-US" dirty="0"/>
              <a:t>基数排序、二路归并排序</a:t>
            </a:r>
            <a:endParaRPr lang="en-US" altLang="zh-CN" dirty="0"/>
          </a:p>
          <a:p>
            <a:pPr lvl="1">
              <a:lnSpc>
                <a:spcPts val="4000"/>
              </a:lnSpc>
            </a:pPr>
            <a:endParaRPr lang="en-US" altLang="zh-CN" dirty="0">
              <a:solidFill>
                <a:srgbClr val="3333CC"/>
              </a:solidFill>
            </a:endParaRPr>
          </a:p>
          <a:p>
            <a:pPr lvl="1">
              <a:lnSpc>
                <a:spcPts val="4000"/>
              </a:lnSpc>
            </a:pPr>
            <a:r>
              <a:rPr lang="zh-CN" altLang="en-US" dirty="0">
                <a:solidFill>
                  <a:srgbClr val="C00000"/>
                </a:solidFill>
              </a:rPr>
              <a:t>要求能实现并使用各排序算法；能分析各排序算法的优缺点；能基于排序需求选择合适的排序策略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ts val="4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436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927" y="1341438"/>
            <a:ext cx="8378248" cy="4784725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zh-CN" altLang="zh-CN" sz="2400" dirty="0"/>
              <a:t>设一组初始关键字记录为</a:t>
            </a:r>
            <a:r>
              <a:rPr lang="en-US" altLang="zh-CN" sz="2400" dirty="0"/>
              <a:t>(30</a:t>
            </a:r>
            <a:r>
              <a:rPr lang="zh-CN" altLang="zh-CN" sz="2400" dirty="0"/>
              <a:t>，</a:t>
            </a:r>
            <a:r>
              <a:rPr lang="en-US" altLang="zh-CN" sz="2400" dirty="0"/>
              <a:t>25</a:t>
            </a:r>
            <a:r>
              <a:rPr lang="zh-CN" altLang="zh-CN" sz="2400" dirty="0"/>
              <a:t>，</a:t>
            </a:r>
            <a:r>
              <a:rPr lang="en-US" altLang="zh-CN" sz="2400" dirty="0"/>
              <a:t>36</a:t>
            </a:r>
            <a:r>
              <a:rPr lang="zh-CN" altLang="zh-CN" sz="2400" dirty="0"/>
              <a:t>，</a:t>
            </a:r>
            <a:r>
              <a:rPr lang="en-US" altLang="zh-CN" sz="2400" dirty="0"/>
              <a:t>19</a:t>
            </a:r>
            <a:r>
              <a:rPr lang="zh-CN" altLang="zh-CN" sz="2400" dirty="0"/>
              <a:t>，</a:t>
            </a:r>
            <a:r>
              <a:rPr lang="en-US" altLang="zh-CN" sz="2400" dirty="0"/>
              <a:t>24</a:t>
            </a:r>
            <a:r>
              <a:rPr lang="zh-CN" altLang="zh-CN" sz="2400" dirty="0"/>
              <a:t>，</a:t>
            </a:r>
            <a:r>
              <a:rPr lang="en-US" altLang="zh-CN" sz="2400" dirty="0"/>
              <a:t>40</a:t>
            </a:r>
            <a:r>
              <a:rPr lang="zh-CN" altLang="zh-CN" sz="2400" dirty="0"/>
              <a:t>，</a:t>
            </a:r>
            <a:r>
              <a:rPr lang="en-US" altLang="zh-CN" sz="2400" dirty="0"/>
              <a:t>35</a:t>
            </a:r>
            <a:r>
              <a:rPr lang="zh-CN" altLang="zh-CN" sz="2400" dirty="0"/>
              <a:t>，</a:t>
            </a:r>
            <a:r>
              <a:rPr lang="en-US" altLang="zh-CN" sz="2400" dirty="0"/>
              <a:t>20)</a:t>
            </a:r>
          </a:p>
          <a:p>
            <a:pPr lvl="1">
              <a:lnSpc>
                <a:spcPts val="4000"/>
              </a:lnSpc>
            </a:pPr>
            <a:r>
              <a:rPr lang="zh-CN" altLang="zh-CN" sz="2000" dirty="0"/>
              <a:t>写出一趟希尔排序后的结果</a:t>
            </a:r>
          </a:p>
          <a:p>
            <a:pPr lvl="1">
              <a:lnSpc>
                <a:spcPts val="4000"/>
              </a:lnSpc>
            </a:pPr>
            <a:r>
              <a:rPr lang="zh-CN" altLang="en-US" sz="2000" dirty="0"/>
              <a:t>请</a:t>
            </a:r>
            <a:r>
              <a:rPr lang="zh-CN" altLang="zh-CN" sz="2000" dirty="0"/>
              <a:t>建立大根堆，并</a:t>
            </a:r>
            <a:r>
              <a:rPr lang="zh-CN" altLang="en-US" sz="2000" dirty="0"/>
              <a:t>给</a:t>
            </a:r>
            <a:r>
              <a:rPr lang="zh-CN" altLang="zh-CN" sz="2000" dirty="0"/>
              <a:t>出</a:t>
            </a:r>
            <a:r>
              <a:rPr lang="zh-CN" altLang="en-US" sz="2000" dirty="0"/>
              <a:t>堆</a:t>
            </a:r>
            <a:r>
              <a:rPr lang="zh-CN" altLang="zh-CN" sz="2000" dirty="0"/>
              <a:t>排序的</a:t>
            </a:r>
            <a:r>
              <a:rPr lang="zh-CN" altLang="en-US" sz="2000" dirty="0"/>
              <a:t>过程</a:t>
            </a:r>
            <a:endParaRPr lang="en-US" altLang="zh-CN" sz="2000" dirty="0"/>
          </a:p>
          <a:p>
            <a:pPr lvl="1">
              <a:lnSpc>
                <a:spcPts val="4000"/>
              </a:lnSpc>
            </a:pPr>
            <a:r>
              <a:rPr lang="zh-CN" altLang="zh-CN" sz="2000" dirty="0"/>
              <a:t>以</a:t>
            </a:r>
            <a:r>
              <a:rPr lang="zh-CN" altLang="en-US" sz="2000" dirty="0"/>
              <a:t>第</a:t>
            </a:r>
            <a:r>
              <a:rPr lang="zh-CN" altLang="zh-CN" sz="2000" dirty="0"/>
              <a:t>一个记录为基准，写出一趟快速排序后</a:t>
            </a:r>
            <a:r>
              <a:rPr lang="zh-CN" altLang="en-US" sz="2000" dirty="0"/>
              <a:t>得到</a:t>
            </a:r>
            <a:r>
              <a:rPr lang="zh-CN" altLang="zh-CN" sz="2000" dirty="0"/>
              <a:t>的</a:t>
            </a:r>
            <a:r>
              <a:rPr lang="zh-CN" altLang="en-US" sz="2000" dirty="0"/>
              <a:t>序列</a:t>
            </a:r>
            <a:endParaRPr lang="en-US" altLang="zh-CN" sz="2000" dirty="0"/>
          </a:p>
          <a:p>
            <a:pPr lvl="1">
              <a:lnSpc>
                <a:spcPts val="4000"/>
              </a:lnSpc>
            </a:pPr>
            <a:r>
              <a:rPr lang="zh-CN" altLang="en-US" sz="2000" dirty="0"/>
              <a:t>写出一趟</a:t>
            </a:r>
            <a:r>
              <a:rPr lang="en-US" altLang="zh-CN" sz="2000" dirty="0"/>
              <a:t>2</a:t>
            </a:r>
            <a:r>
              <a:rPr lang="zh-CN" altLang="en-US" sz="2000" dirty="0"/>
              <a:t>路归并排序的结果</a:t>
            </a:r>
            <a:endParaRPr lang="zh-CN" altLang="zh-CN" sz="2000" dirty="0"/>
          </a:p>
          <a:p>
            <a:pPr lvl="1">
              <a:lnSpc>
                <a:spcPts val="4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9504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A2EBB-37EA-4F20-979F-883FBE06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6C6E0-F388-40E1-8416-158B9069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6" y="1341438"/>
            <a:ext cx="8420009" cy="4909139"/>
          </a:xfrm>
        </p:spPr>
        <p:txBody>
          <a:bodyPr/>
          <a:lstStyle/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双十一活动记录了大量的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商品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销售额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二元组信息，假设采用如下结构进行存储，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struct Trade{</a:t>
            </a:r>
          </a:p>
          <a:p>
            <a:pPr marL="0" indent="0" algn="just">
              <a:buNone/>
            </a:pP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char Gid[10];  //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商品</a:t>
            </a: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</a:p>
          <a:p>
            <a:pPr marL="0" indent="0"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int vol;   //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销售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额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};</a:t>
            </a:r>
          </a:p>
          <a:p>
            <a:pPr marL="0" indent="0"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struct Trade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[N];  </a:t>
            </a: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//N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是常量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请使用直接插入排序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按照销售额进行降序排序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请使用冒泡排序按照销售额进行降序排序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31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A2EBB-37EA-4F20-979F-883FBE06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练习题（</a:t>
            </a:r>
            <a:r>
              <a:rPr lang="en-US" altLang="zh-CN" dirty="0"/>
              <a:t>Answer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6C6E0-F388-40E1-8416-158B9069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3" y="1387158"/>
            <a:ext cx="4003766" cy="2381475"/>
          </a:xfrm>
        </p:spPr>
        <p:txBody>
          <a:bodyPr/>
          <a:lstStyle/>
          <a:p>
            <a:pPr marL="0" indent="0" algn="just">
              <a:lnSpc>
                <a:spcPts val="2000"/>
              </a:lnSpc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struct Trade{</a:t>
            </a:r>
          </a:p>
          <a:p>
            <a:pPr marL="0" indent="0" algn="just">
              <a:lnSpc>
                <a:spcPts val="2000"/>
              </a:lnSpc>
              <a:buNone/>
            </a:pP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char Gid[10];  //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商品</a:t>
            </a: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</a:p>
          <a:p>
            <a:pPr marL="0" indent="0" algn="just">
              <a:lnSpc>
                <a:spcPts val="2000"/>
              </a:lnSpc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int vol;   //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销售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额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000"/>
              </a:lnSpc>
              <a:buNone/>
            </a:pP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};</a:t>
            </a:r>
          </a:p>
          <a:p>
            <a:pPr marL="0" indent="0" algn="just">
              <a:lnSpc>
                <a:spcPts val="2000"/>
              </a:lnSpc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//N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是常量</a:t>
            </a:r>
            <a:endParaRPr lang="en-US" altLang="zh-CN" sz="1800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000"/>
              </a:lnSpc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struct Trade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[N];  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27A6DEA-9D26-45A6-A0BF-69482EA56FF7}"/>
              </a:ext>
            </a:extLst>
          </p:cNvPr>
          <p:cNvSpPr txBox="1">
            <a:spLocks/>
          </p:cNvSpPr>
          <p:nvPr/>
        </p:nvSpPr>
        <p:spPr bwMode="auto">
          <a:xfrm>
            <a:off x="3154680" y="1234597"/>
            <a:ext cx="5865223" cy="5264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defTabSz="0" rtl="0" eaLnBrk="0" fontAlgn="base" hangingPunct="0">
              <a:lnSpc>
                <a:spcPts val="3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8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Tw Cen MT"/>
              </a:defRPr>
            </a:lvl1pPr>
            <a:lvl2pPr marL="639763" indent="-271463" algn="l" defTabSz="0" rtl="0" eaLnBrk="0" fontAlgn="base" hangingPunct="0">
              <a:lnSpc>
                <a:spcPts val="3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4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Tw Cen MT"/>
              </a:defRPr>
            </a:lvl2pPr>
            <a:lvl3pPr marL="914400" indent="-228600" algn="l" defTabSz="0" rtl="0" eaLnBrk="0" fontAlgn="base" hangingPunct="0">
              <a:lnSpc>
                <a:spcPts val="3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Tw Cen MT"/>
              </a:defRPr>
            </a:lvl3pPr>
            <a:lvl4pPr marL="1371600" indent="-228600" algn="l" defTabSz="0" rtl="0" eaLnBrk="0" fontAlgn="base" hangingPunct="0">
              <a:lnSpc>
                <a:spcPts val="3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Tw Cen MT"/>
              </a:defRPr>
            </a:lvl4pPr>
            <a:lvl5pPr marL="1828800" indent="-228600" algn="l" defTabSz="0" rtl="0" eaLnBrk="0" fontAlgn="base" hangingPunct="0">
              <a:lnSpc>
                <a:spcPts val="3000"/>
              </a:lnSpc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Tw Cen M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solidFill>
                  <a:srgbClr val="FF0000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400" kern="100" dirty="0">
                <a:solidFill>
                  <a:srgbClr val="FF0000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请问下面代码是什么排序策略？</a:t>
            </a:r>
            <a:endParaRPr lang="en-US" altLang="zh-CN" sz="1400" kern="100" dirty="0">
              <a:solidFill>
                <a:srgbClr val="FF0000"/>
              </a:solidFill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void sort(struct Trade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[N])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struct Trade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for (int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=1;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&lt;N-1;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{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strcpy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tmp.Gid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].Gid);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tmp.vol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].vol;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int j=i-1;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while((j&gt;=0)&amp;&amp;(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tmp.vol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[j].vol))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{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[j+1].vol=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[j].vol;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strcpy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[j+1].Gid,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[j].Gid); 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j--;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}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[j].vol=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tmp.vol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strcpy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tradeList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[j].Gid, </a:t>
            </a:r>
            <a:r>
              <a:rPr lang="en-US" altLang="zh-CN" sz="1400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tmp.Gid</a:t>
            </a: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}</a:t>
            </a:r>
          </a:p>
          <a:p>
            <a:pPr marL="0" indent="0" algn="just">
              <a:lnSpc>
                <a:spcPts val="1600"/>
              </a:lnSpc>
              <a:buFont typeface="Wingdings" pitchFamily="2" charset="2"/>
              <a:buNone/>
            </a:pPr>
            <a:r>
              <a:rPr lang="en-US" altLang="zh-CN" sz="14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3299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323850" y="5358271"/>
            <a:ext cx="9144000" cy="4107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555555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Picture 7" descr="C:\Users\HP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0" b="23666"/>
          <a:stretch>
            <a:fillRect/>
          </a:stretch>
        </p:blipFill>
        <p:spPr bwMode="auto">
          <a:xfrm>
            <a:off x="0" y="0"/>
            <a:ext cx="9144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8267"/>
            <a:ext cx="9144001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88" y="52221"/>
            <a:ext cx="31162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6"/>
          <p:cNvSpPr>
            <a:spLocks noChangeArrowheads="1"/>
          </p:cNvSpPr>
          <p:nvPr/>
        </p:nvSpPr>
        <p:spPr bwMode="auto">
          <a:xfrm>
            <a:off x="1725751" y="2329364"/>
            <a:ext cx="63401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6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anose="020B0503020204020204" pitchFamily="34" charset="-122"/>
              </a:rPr>
              <a:t>祝各位考试顺利！</a:t>
            </a:r>
            <a:endParaRPr lang="en-US" altLang="zh-CN" sz="60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15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4" y="1341438"/>
            <a:ext cx="8153400" cy="4784725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en-US" altLang="zh-CN" dirty="0"/>
              <a:t>120</a:t>
            </a:r>
            <a:r>
              <a:rPr lang="zh-CN" altLang="en-US" dirty="0"/>
              <a:t>分钟，闭卷考试</a:t>
            </a:r>
            <a:endParaRPr lang="en-US" altLang="zh-CN" dirty="0"/>
          </a:p>
          <a:p>
            <a:pPr>
              <a:lnSpc>
                <a:spcPts val="4000"/>
              </a:lnSpc>
            </a:pPr>
            <a:r>
              <a:rPr lang="zh-CN" altLang="en-US" dirty="0"/>
              <a:t>相信自己，诚信参考</a:t>
            </a:r>
            <a:endParaRPr lang="en-US" altLang="zh-CN" dirty="0"/>
          </a:p>
          <a:p>
            <a:pPr>
              <a:lnSpc>
                <a:spcPts val="4000"/>
              </a:lnSpc>
            </a:pPr>
            <a:r>
              <a:rPr lang="zh-CN" altLang="en-US" dirty="0"/>
              <a:t>以考核分析能力、应用能力为主</a:t>
            </a:r>
            <a:endParaRPr lang="zh-CN" altLang="zh-CN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C4C2792-B215-4D65-A5D0-9D24C061B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605078"/>
              </p:ext>
            </p:extLst>
          </p:nvPr>
        </p:nvGraphicFramePr>
        <p:xfrm>
          <a:off x="156754" y="3534548"/>
          <a:ext cx="9059091" cy="580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BMP 图像" r:id="rId3" imgW="6467400" imgH="414360" progId="Paint.Picture">
                  <p:embed/>
                </p:oleObj>
              </mc:Choice>
              <mc:Fallback>
                <p:oleObj name="BMP 图像" r:id="rId3" imgW="6467400" imgH="414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54" y="3534548"/>
                        <a:ext cx="9059091" cy="580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20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23D76-F2AC-4120-ABF7-CBB5F4AF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关于考试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C0F53-2C47-4970-A4D6-3EDF251A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CN" altLang="en-US" dirty="0"/>
              <a:t>题型</a:t>
            </a:r>
            <a:endParaRPr lang="en-US" altLang="zh-CN" dirty="0"/>
          </a:p>
          <a:p>
            <a:pPr lvl="1">
              <a:lnSpc>
                <a:spcPts val="4000"/>
              </a:lnSpc>
            </a:pPr>
            <a:r>
              <a:rPr lang="zh-CN" altLang="en-US" dirty="0"/>
              <a:t>应用题（</a:t>
            </a:r>
            <a:r>
              <a:rPr lang="en-US" altLang="zh-CN" dirty="0"/>
              <a:t>4</a:t>
            </a:r>
            <a:r>
              <a:rPr lang="zh-CN" altLang="en-US" dirty="0"/>
              <a:t>题，</a:t>
            </a:r>
            <a:r>
              <a:rPr lang="en-US" altLang="zh-CN" dirty="0"/>
              <a:t>50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>
              <a:lnSpc>
                <a:spcPts val="4000"/>
              </a:lnSpc>
            </a:pPr>
            <a:r>
              <a:rPr lang="zh-CN" altLang="en-US" dirty="0"/>
              <a:t>算法设计与分析题（</a:t>
            </a:r>
            <a:r>
              <a:rPr lang="en-US" altLang="zh-CN" dirty="0"/>
              <a:t>4</a:t>
            </a:r>
            <a:r>
              <a:rPr lang="zh-CN" altLang="en-US" dirty="0"/>
              <a:t>题，</a:t>
            </a:r>
            <a:r>
              <a:rPr lang="en-US" altLang="zh-CN" dirty="0"/>
              <a:t>50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2">
              <a:lnSpc>
                <a:spcPts val="4000"/>
              </a:lnSpc>
            </a:pPr>
            <a:r>
              <a:rPr lang="zh-CN" altLang="en-US" dirty="0"/>
              <a:t>算法阅读：算法功能分析、算法输出求解</a:t>
            </a:r>
            <a:endParaRPr lang="en-US" altLang="zh-CN" dirty="0"/>
          </a:p>
          <a:p>
            <a:pPr lvl="2">
              <a:lnSpc>
                <a:spcPts val="4000"/>
              </a:lnSpc>
            </a:pPr>
            <a:r>
              <a:rPr lang="zh-CN" altLang="en-US" dirty="0"/>
              <a:t>算法设计与代码实现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29C7DC64-B2EB-45C8-B34C-C98A3124E5D6}"/>
              </a:ext>
            </a:extLst>
          </p:cNvPr>
          <p:cNvSpPr/>
          <p:nvPr/>
        </p:nvSpPr>
        <p:spPr bwMode="auto">
          <a:xfrm>
            <a:off x="3171008" y="4271554"/>
            <a:ext cx="3030583" cy="1716460"/>
          </a:xfrm>
          <a:prstGeom prst="cloudCallout">
            <a:avLst>
              <a:gd name="adj1" fmla="val -57649"/>
              <a:gd name="adj2" fmla="val 6587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000" dirty="0">
                <a:solidFill>
                  <a:srgbClr val="FF0000"/>
                </a:solidFill>
                <a:latin typeface="华光楷体一_CNKI" panose="02000500000000000000" pitchFamily="2" charset="-122"/>
                <a:ea typeface="华光楷体一_CNKI" panose="02000500000000000000" pitchFamily="2" charset="-122"/>
              </a:rPr>
              <a:t>认真完成</a:t>
            </a:r>
            <a:r>
              <a:rPr lang="en-US" altLang="zh-CN" sz="2000" dirty="0" err="1">
                <a:solidFill>
                  <a:srgbClr val="FF0000"/>
                </a:solidFill>
                <a:latin typeface="华光楷体一_CNKI" panose="02000500000000000000" pitchFamily="2" charset="-122"/>
                <a:ea typeface="华光楷体一_CNKI" panose="02000500000000000000" pitchFamily="2" charset="-122"/>
              </a:rPr>
              <a:t>Educoder</a:t>
            </a:r>
            <a:r>
              <a:rPr lang="zh-CN" altLang="en-US" sz="2000" dirty="0">
                <a:solidFill>
                  <a:srgbClr val="FF0000"/>
                </a:solidFill>
                <a:latin typeface="华光楷体一_CNKI" panose="02000500000000000000" pitchFamily="2" charset="-122"/>
                <a:ea typeface="华光楷体一_CNKI" panose="02000500000000000000" pitchFamily="2" charset="-122"/>
              </a:rPr>
              <a:t>上的测试，说不定会有彩蛋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光楷体一_CNKI" panose="02000500000000000000" pitchFamily="2" charset="-122"/>
              <a:ea typeface="华光楷体一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88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4" y="1341438"/>
            <a:ext cx="8153400" cy="4784725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zh-CN" altLang="en-US" dirty="0"/>
              <a:t>绪论</a:t>
            </a:r>
            <a:endParaRPr lang="zh-CN" altLang="zh-CN" dirty="0"/>
          </a:p>
          <a:p>
            <a:pPr lvl="1">
              <a:lnSpc>
                <a:spcPts val="4000"/>
              </a:lnSpc>
            </a:pPr>
            <a:r>
              <a:rPr lang="zh-CN" altLang="zh-CN" dirty="0"/>
              <a:t>数据结构的定义（二元组</a:t>
            </a:r>
            <a:r>
              <a:rPr lang="zh-CN" altLang="en-US" dirty="0"/>
              <a:t>：</a:t>
            </a:r>
            <a:r>
              <a:rPr lang="en-US" altLang="zh-CN" dirty="0"/>
              <a:t>DS=&lt;D, R&gt;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>
              <a:lnSpc>
                <a:spcPts val="4000"/>
              </a:lnSpc>
            </a:pPr>
            <a:r>
              <a:rPr lang="zh-CN" altLang="zh-CN" dirty="0"/>
              <a:t>逻辑结构、物理结构、逻辑结构和物理结构的对应关系</a:t>
            </a:r>
          </a:p>
          <a:p>
            <a:pPr lvl="1">
              <a:lnSpc>
                <a:spcPts val="4000"/>
              </a:lnSpc>
            </a:pPr>
            <a:r>
              <a:rPr lang="zh-CN" altLang="en-US" dirty="0"/>
              <a:t>抽象数据类型表示</a:t>
            </a:r>
            <a:endParaRPr lang="en-US" altLang="zh-CN" dirty="0"/>
          </a:p>
          <a:p>
            <a:pPr lvl="1">
              <a:lnSpc>
                <a:spcPts val="4000"/>
              </a:lnSpc>
            </a:pPr>
            <a:r>
              <a:rPr lang="zh-CN" altLang="en-US" dirty="0"/>
              <a:t>算法的时间复杂度与空间复杂度分析</a:t>
            </a:r>
            <a:endParaRPr lang="en-US" altLang="zh-CN" dirty="0"/>
          </a:p>
          <a:p>
            <a:pPr lvl="2">
              <a:lnSpc>
                <a:spcPts val="4000"/>
              </a:lnSpc>
            </a:pPr>
            <a:r>
              <a:rPr lang="zh-CN" altLang="en-US" dirty="0"/>
              <a:t>给定一段函数代码，能用大</a:t>
            </a:r>
            <a:r>
              <a:rPr lang="en-US" altLang="zh-CN" dirty="0"/>
              <a:t>O</a:t>
            </a:r>
            <a:r>
              <a:rPr lang="zh-CN" altLang="en-US" dirty="0"/>
              <a:t>表示法给出其时间复杂度</a:t>
            </a:r>
            <a:endParaRPr lang="zh-CN" altLang="zh-CN" dirty="0"/>
          </a:p>
          <a:p>
            <a:pPr>
              <a:lnSpc>
                <a:spcPts val="4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846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325A42-E32B-4361-B904-4BA54E5946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9491" y="1635760"/>
            <a:ext cx="7315200" cy="319241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时间复杂度？</a:t>
            </a:r>
            <a:endParaRPr lang="en-US" altLang="zh-CN" sz="2800" dirty="0"/>
          </a:p>
          <a:p>
            <a:r>
              <a:rPr lang="en-US" altLang="zh-CN" sz="2800" dirty="0"/>
              <a:t>for(</a:t>
            </a:r>
            <a:r>
              <a:rPr lang="en-US" altLang="zh-CN" sz="2800" dirty="0" err="1"/>
              <a:t>i</a:t>
            </a:r>
            <a:r>
              <a:rPr lang="en-US" altLang="zh-CN" sz="2800" dirty="0"/>
              <a:t> =0;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&lt;m;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++) {</a:t>
            </a:r>
            <a:endParaRPr lang="zh-CN" altLang="zh-CN" sz="2800" dirty="0"/>
          </a:p>
          <a:p>
            <a:r>
              <a:rPr lang="en-US" altLang="zh-CN" sz="2800" dirty="0"/>
              <a:t>         a = a + 1;</a:t>
            </a:r>
            <a:endParaRPr lang="zh-CN" altLang="zh-CN" sz="2800" dirty="0"/>
          </a:p>
          <a:p>
            <a:r>
              <a:rPr lang="en-US" altLang="zh-CN" sz="2800" dirty="0"/>
              <a:t>         for(j = 1; j &lt;=m; j = j*2)</a:t>
            </a:r>
            <a:endParaRPr lang="zh-CN" altLang="zh-CN" sz="2800" dirty="0"/>
          </a:p>
          <a:p>
            <a:r>
              <a:rPr lang="en-US" altLang="zh-CN" sz="2800" dirty="0"/>
              <a:t>             b = a + b ;</a:t>
            </a:r>
            <a:endParaRPr lang="zh-CN" altLang="zh-CN" sz="2800" dirty="0"/>
          </a:p>
          <a:p>
            <a:r>
              <a:rPr lang="en-US" altLang="zh-CN" sz="2800" dirty="0"/>
              <a:t>}</a:t>
            </a:r>
            <a:r>
              <a:rPr lang="zh-CN" altLang="en-US" sz="2800" dirty="0">
                <a:solidFill>
                  <a:srgbClr val="639EF4"/>
                </a:solidFill>
              </a:rPr>
              <a:t> </a:t>
            </a:r>
            <a:r>
              <a:rPr lang="en-US" altLang="zh-CN" sz="2800" dirty="0">
                <a:solidFill>
                  <a:srgbClr val="639EF4"/>
                </a:solidFill>
              </a:rPr>
              <a:t>[</a:t>
            </a:r>
            <a:r>
              <a:rPr lang="zh-CN" altLang="en-US" sz="2800" dirty="0">
                <a:solidFill>
                  <a:srgbClr val="639EF4"/>
                </a:solidFill>
              </a:rPr>
              <a:t>填空</a:t>
            </a:r>
            <a:r>
              <a:rPr lang="en-US" altLang="zh-CN" sz="2800" dirty="0">
                <a:solidFill>
                  <a:srgbClr val="639EF4"/>
                </a:solidFill>
              </a:rPr>
              <a:t>1]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zh-CN" altLang="zh-CN" sz="2800" dirty="0">
              <a:solidFill>
                <a:srgbClr val="00000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2195CBA-2F8A-44CE-83C5-AF46DE3AE88E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A65090-3306-43DB-908F-10078BE44DA3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6A4EE9-4C98-44FC-87B3-7FC2CA33BA8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378FD7E4-9662-47C5-8FD5-D3734C8FBA0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4A5EA717-E3B8-42C5-AD52-FB92B9C161F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91A371B9-9E6A-4210-AFAE-1417B9BFF44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测试题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1A32E957-B9C8-4887-99D3-0877BF92B9E2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1E20E12-BF37-400A-A986-4039FC3BF4D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064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16748"/>
            <a:ext cx="9144000" cy="5308743"/>
          </a:xfrm>
        </p:spPr>
        <p:txBody>
          <a:bodyPr/>
          <a:lstStyle/>
          <a:p>
            <a:r>
              <a:rPr lang="zh-CN" altLang="en-US" sz="2400" dirty="0"/>
              <a:t>线性表、栈、队列</a:t>
            </a:r>
            <a:endParaRPr lang="zh-CN" altLang="zh-CN" sz="2400" dirty="0"/>
          </a:p>
          <a:p>
            <a:pPr lvl="1"/>
            <a:r>
              <a:rPr lang="zh-CN" altLang="zh-CN" sz="2000" dirty="0"/>
              <a:t>线性表</a:t>
            </a:r>
            <a:r>
              <a:rPr lang="zh-CN" altLang="en-US" sz="2000" dirty="0"/>
              <a:t>定义及其存储</a:t>
            </a:r>
            <a:r>
              <a:rPr lang="zh-CN" altLang="zh-CN" sz="2000" dirty="0"/>
              <a:t>实现：顺序表和链接表，优缺点分析</a:t>
            </a:r>
            <a:r>
              <a:rPr lang="zh-CN" altLang="en-US" sz="2000" dirty="0"/>
              <a:t>（顺序存储可随机访问，链式存储可灵活利用空间）</a:t>
            </a:r>
            <a:endParaRPr lang="zh-CN" altLang="zh-CN" sz="2000" dirty="0"/>
          </a:p>
          <a:p>
            <a:pPr lvl="1"/>
            <a:r>
              <a:rPr lang="zh-CN" altLang="zh-CN" sz="2000" dirty="0"/>
              <a:t>单链表、（带头结点的）单向循环链表的插入删除操作</a:t>
            </a:r>
          </a:p>
          <a:p>
            <a:pPr lvl="1"/>
            <a:r>
              <a:rPr lang="zh-CN" altLang="zh-CN" sz="2000" dirty="0"/>
              <a:t>（带头</a:t>
            </a:r>
            <a:r>
              <a:rPr lang="zh-CN" altLang="en-US" sz="2000" dirty="0"/>
              <a:t>结</a:t>
            </a:r>
            <a:r>
              <a:rPr lang="zh-CN" altLang="zh-CN" sz="2000" dirty="0"/>
              <a:t>点的）双向链表的插入删除操作</a:t>
            </a:r>
            <a:endParaRPr lang="en-US" altLang="zh-CN" sz="2000" dirty="0"/>
          </a:p>
          <a:p>
            <a:pPr lvl="1"/>
            <a:r>
              <a:rPr lang="zh-CN" altLang="en-US" sz="2000" dirty="0"/>
              <a:t>两种特殊的线性表及其应用：栈、队列</a:t>
            </a:r>
            <a:endParaRPr lang="en-US" altLang="zh-CN" sz="2000" dirty="0"/>
          </a:p>
          <a:p>
            <a:pPr lvl="1"/>
            <a:r>
              <a:rPr lang="zh-CN" altLang="en-US" sz="2000" dirty="0"/>
              <a:t>栈、队列上的（插入</a:t>
            </a:r>
            <a:r>
              <a:rPr lang="en-US" altLang="zh-CN" sz="2000" dirty="0"/>
              <a:t>/</a:t>
            </a:r>
            <a:r>
              <a:rPr lang="zh-CN" altLang="en-US" sz="2000" dirty="0"/>
              <a:t>删除）操作及其特点</a:t>
            </a:r>
            <a:endParaRPr lang="en-US" altLang="zh-CN" sz="2000" dirty="0"/>
          </a:p>
          <a:p>
            <a:pPr lvl="1"/>
            <a:r>
              <a:rPr lang="zh-CN" altLang="zh-CN" sz="2000" dirty="0"/>
              <a:t>循环队列满和空的条件</a:t>
            </a:r>
            <a:endParaRPr lang="en-US" altLang="zh-CN" sz="2000" dirty="0"/>
          </a:p>
          <a:p>
            <a:pPr lvl="1"/>
            <a:r>
              <a:rPr lang="zh-CN" altLang="en-US" sz="2000" dirty="0">
                <a:solidFill>
                  <a:srgbClr val="C00000"/>
                </a:solidFill>
              </a:rPr>
              <a:t>能够定义线性表、栈、队列的数据存储结构，能够应用定义结构、并设计算法实现应用需求问题，同时分析时空复杂度。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993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54000" y="1177636"/>
            <a:ext cx="8529782" cy="160048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800" dirty="0"/>
              <a:t>在一个长度为</a:t>
            </a:r>
            <a:r>
              <a:rPr lang="en-US" altLang="zh-CN" sz="2800" dirty="0"/>
              <a:t>n</a:t>
            </a:r>
            <a:r>
              <a:rPr lang="zh-CN" altLang="zh-CN" sz="2800" dirty="0"/>
              <a:t>的顺序表的表尾插入一个新元素的时间复杂度是（</a:t>
            </a:r>
            <a:r>
              <a:rPr lang="zh-CN" altLang="en-US" sz="2800" dirty="0"/>
              <a:t>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O(n)	</a:t>
            </a:r>
            <a:r>
              <a:rPr lang="en-US" altLang="zh-CN" sz="2800" dirty="0"/>
              <a:t>	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/>
              <a:t>O(n/2)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/>
              <a:t>O(1)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252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8656" y="1341438"/>
            <a:ext cx="8617526" cy="47847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/>
              <a:t>有一个空</a:t>
            </a:r>
            <a:r>
              <a:rPr lang="zh-CN" altLang="zh-CN" sz="2400" dirty="0"/>
              <a:t>栈</a:t>
            </a:r>
            <a:r>
              <a:rPr lang="en-US" altLang="zh-CN" sz="2400" dirty="0"/>
              <a:t>Stack</a:t>
            </a:r>
            <a:r>
              <a:rPr lang="zh-CN" altLang="zh-CN" sz="2400" dirty="0"/>
              <a:t>和</a:t>
            </a:r>
            <a:r>
              <a:rPr lang="zh-CN" altLang="en-US" sz="2400" dirty="0"/>
              <a:t>一个空</a:t>
            </a:r>
            <a:r>
              <a:rPr lang="zh-CN" altLang="zh-CN" sz="2400" dirty="0"/>
              <a:t>队列</a:t>
            </a:r>
            <a:r>
              <a:rPr lang="en-US" altLang="zh-CN" sz="2400" dirty="0"/>
              <a:t>Queue</a:t>
            </a:r>
            <a:r>
              <a:rPr lang="zh-CN" altLang="zh-CN" sz="2400" dirty="0"/>
              <a:t>，</a:t>
            </a:r>
            <a:r>
              <a:rPr lang="zh-CN" altLang="en-US" sz="2400" dirty="0"/>
              <a:t>若对数据元素</a:t>
            </a:r>
            <a:r>
              <a:rPr lang="en-US" altLang="zh-CN" sz="2400" dirty="0"/>
              <a:t>a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，</a:t>
            </a:r>
            <a:r>
              <a:rPr lang="en-US" altLang="zh-CN" sz="2400" dirty="0"/>
              <a:t>e</a:t>
            </a:r>
            <a:r>
              <a:rPr lang="zh-CN" altLang="zh-CN" sz="2400" dirty="0"/>
              <a:t>，</a:t>
            </a:r>
            <a:r>
              <a:rPr lang="en-US" altLang="zh-CN" sz="2400" dirty="0"/>
              <a:t>f</a:t>
            </a:r>
            <a:r>
              <a:rPr lang="zh-CN" altLang="en-US" sz="2400" dirty="0"/>
              <a:t>，</a:t>
            </a:r>
            <a:r>
              <a:rPr lang="en-US" altLang="zh-CN" sz="2400" dirty="0"/>
              <a:t>g</a:t>
            </a:r>
            <a:r>
              <a:rPr lang="zh-CN" altLang="en-US" sz="2400" dirty="0"/>
              <a:t>按照次序</a:t>
            </a:r>
            <a:r>
              <a:rPr lang="zh-CN" altLang="zh-CN" sz="2400" dirty="0"/>
              <a:t>依次</a:t>
            </a:r>
            <a:r>
              <a:rPr lang="zh-CN" altLang="en-US" sz="2400" dirty="0"/>
              <a:t>进</a:t>
            </a:r>
            <a:r>
              <a:rPr lang="zh-CN" altLang="zh-CN" sz="2400" dirty="0"/>
              <a:t>栈</a:t>
            </a:r>
            <a:r>
              <a:rPr lang="en-US" altLang="zh-CN" sz="2400" dirty="0"/>
              <a:t>Stack</a:t>
            </a:r>
            <a:r>
              <a:rPr lang="zh-CN" altLang="zh-CN" sz="2400" dirty="0"/>
              <a:t>，</a:t>
            </a:r>
            <a:r>
              <a:rPr lang="zh-CN" altLang="en-US" sz="2400" dirty="0"/>
              <a:t>并按照元素出栈的顺序将元素实施入队列操作（</a:t>
            </a:r>
            <a:r>
              <a:rPr lang="en-US" altLang="zh-CN" sz="2400" dirty="0"/>
              <a:t> Queue </a:t>
            </a:r>
            <a:r>
              <a:rPr lang="zh-CN" altLang="en-US" sz="2400" dirty="0"/>
              <a:t>）</a:t>
            </a:r>
            <a:endParaRPr lang="zh-CN" altLang="zh-CN" sz="2400" dirty="0"/>
          </a:p>
          <a:p>
            <a:pPr lvl="1">
              <a:lnSpc>
                <a:spcPts val="4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d</a:t>
            </a:r>
            <a:r>
              <a:rPr lang="zh-CN" altLang="zh-CN" sz="2000" dirty="0"/>
              <a:t>，</a:t>
            </a:r>
            <a:r>
              <a:rPr lang="en-US" altLang="zh-CN" sz="2000" dirty="0"/>
              <a:t>f</a:t>
            </a:r>
            <a:r>
              <a:rPr lang="zh-CN" altLang="zh-CN" sz="2000" dirty="0"/>
              <a:t>，</a:t>
            </a:r>
            <a:r>
              <a:rPr lang="en-US" altLang="zh-CN" sz="2000" dirty="0"/>
              <a:t>a</a:t>
            </a:r>
            <a:r>
              <a:rPr lang="zh-CN" altLang="zh-CN" sz="2000" dirty="0"/>
              <a:t>，</a:t>
            </a:r>
            <a:r>
              <a:rPr lang="en-US" altLang="zh-CN" sz="2000" dirty="0"/>
              <a:t>c</a:t>
            </a:r>
            <a:r>
              <a:rPr lang="zh-CN" altLang="zh-CN" sz="2000" dirty="0"/>
              <a:t>，</a:t>
            </a:r>
            <a:r>
              <a:rPr lang="en-US" altLang="zh-CN" sz="2000" dirty="0"/>
              <a:t>e</a:t>
            </a:r>
            <a:r>
              <a:rPr lang="zh-CN" altLang="zh-CN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g</a:t>
            </a:r>
            <a:r>
              <a:rPr lang="zh-CN" altLang="zh-CN" sz="2000" dirty="0"/>
              <a:t>）是</a:t>
            </a:r>
            <a:r>
              <a:rPr lang="zh-CN" altLang="en-US" sz="2000" dirty="0"/>
              <a:t>否</a:t>
            </a:r>
            <a:r>
              <a:rPr lang="zh-CN" altLang="zh-CN" sz="2000" dirty="0"/>
              <a:t>是可能的出队顺序，为什么？</a:t>
            </a:r>
          </a:p>
          <a:p>
            <a:pPr>
              <a:lnSpc>
                <a:spcPts val="4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80052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O(mlogm)&quot;],&quot;CaseSensitive&quot;:false,&quot;FuzzyMatch&quot;:false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ayzhou.thmx.">
  <a:themeElements>
    <a:clrScheme name="">
      <a:dk1>
        <a:srgbClr val="555555"/>
      </a:dk1>
      <a:lt1>
        <a:srgbClr val="F9F9F9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BFBFB"/>
      </a:accent3>
      <a:accent4>
        <a:srgbClr val="474747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ayzhou.thmx.">
      <a:majorFont>
        <a:latin typeface="Tw Cen MT"/>
        <a:ea typeface="华文仿宋"/>
        <a:cs typeface=""/>
      </a:majorFont>
      <a:minorFont>
        <a:latin typeface="Tw Cen MT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555555"/>
      </a:dk1>
      <a:lt1>
        <a:srgbClr val="F9F9F9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BFBFB"/>
      </a:accent3>
      <a:accent4>
        <a:srgbClr val="474747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21820</TotalTime>
  <Pages>0</Pages>
  <Words>2076</Words>
  <Characters>0</Characters>
  <Application>Microsoft Office PowerPoint</Application>
  <DocSecurity>0</DocSecurity>
  <PresentationFormat>全屏显示(4:3)</PresentationFormat>
  <Lines>0</Lines>
  <Paragraphs>243</Paragraphs>
  <Slides>27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微软雅黑</vt:lpstr>
      <vt:lpstr>Arial</vt:lpstr>
      <vt:lpstr>黑体</vt:lpstr>
      <vt:lpstr>华文中宋</vt:lpstr>
      <vt:lpstr>Cambria Math</vt:lpstr>
      <vt:lpstr>等线</vt:lpstr>
      <vt:lpstr>华光楷体一_CNKI</vt:lpstr>
      <vt:lpstr>华文新魏</vt:lpstr>
      <vt:lpstr>微软雅黑</vt:lpstr>
      <vt:lpstr>宋体</vt:lpstr>
      <vt:lpstr>Wingdings 2</vt:lpstr>
      <vt:lpstr>Wingdings</vt:lpstr>
      <vt:lpstr>Times New Roman</vt:lpstr>
      <vt:lpstr>Tw Cen MT</vt:lpstr>
      <vt:lpstr>2_ayzhou.thmx.</vt:lpstr>
      <vt:lpstr>BMP 图像</vt:lpstr>
      <vt:lpstr>SAX XML Reader 5.0</vt:lpstr>
      <vt:lpstr>PowerPoint 演示文稿</vt:lpstr>
      <vt:lpstr>概要</vt:lpstr>
      <vt:lpstr>关于考试</vt:lpstr>
      <vt:lpstr>关于考试</vt:lpstr>
      <vt:lpstr>课程内容</vt:lpstr>
      <vt:lpstr>PowerPoint 演示文稿</vt:lpstr>
      <vt:lpstr>课程内容</vt:lpstr>
      <vt:lpstr>PowerPoint 演示文稿</vt:lpstr>
      <vt:lpstr>测试题</vt:lpstr>
      <vt:lpstr>练习题</vt:lpstr>
      <vt:lpstr>练习题-Answer</vt:lpstr>
      <vt:lpstr>练习题</vt:lpstr>
      <vt:lpstr>课程内容</vt:lpstr>
      <vt:lpstr>测试题</vt:lpstr>
      <vt:lpstr>测试题</vt:lpstr>
      <vt:lpstr>练习题</vt:lpstr>
      <vt:lpstr>练习题</vt:lpstr>
      <vt:lpstr>课程内容</vt:lpstr>
      <vt:lpstr>练习题</vt:lpstr>
      <vt:lpstr>练习题</vt:lpstr>
      <vt:lpstr>课程内容</vt:lpstr>
      <vt:lpstr>练习题</vt:lpstr>
      <vt:lpstr>课程内容</vt:lpstr>
      <vt:lpstr>练习题</vt:lpstr>
      <vt:lpstr>练习题</vt:lpstr>
      <vt:lpstr>练习题（Answer）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大数据时代的 若干数据管理和分析问题</dc:title>
  <dc:creator>Aoying Zhou</dc:creator>
  <cp:lastModifiedBy>Zhang Jingwei</cp:lastModifiedBy>
  <cp:revision>1314</cp:revision>
  <dcterms:created xsi:type="dcterms:W3CDTF">2012-05-22T06:24:00Z</dcterms:created>
  <dcterms:modified xsi:type="dcterms:W3CDTF">2021-12-13T15:21:36Z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2052-9.1.0.4280</vt:lpwstr>
  </property>
</Properties>
</file>